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96" r:id="rId2"/>
    <p:sldId id="312" r:id="rId3"/>
    <p:sldId id="299" r:id="rId4"/>
    <p:sldId id="311" r:id="rId5"/>
    <p:sldId id="307" r:id="rId6"/>
    <p:sldId id="305" r:id="rId7"/>
    <p:sldId id="300" r:id="rId8"/>
    <p:sldId id="301" r:id="rId9"/>
    <p:sldId id="303" r:id="rId10"/>
    <p:sldId id="309" r:id="rId11"/>
    <p:sldId id="310" r:id="rId12"/>
    <p:sldId id="313" r:id="rId13"/>
    <p:sldId id="277" r:id="rId14"/>
    <p:sldId id="256" r:id="rId15"/>
    <p:sldId id="278" r:id="rId16"/>
    <p:sldId id="281" r:id="rId17"/>
    <p:sldId id="294" r:id="rId18"/>
    <p:sldId id="295" r:id="rId19"/>
    <p:sldId id="316" r:id="rId20"/>
    <p:sldId id="306" r:id="rId21"/>
    <p:sldId id="315" r:id="rId22"/>
    <p:sldId id="274" r:id="rId23"/>
    <p:sldId id="279" r:id="rId24"/>
    <p:sldId id="27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4DE7"/>
    <a:srgbClr val="7C3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3"/>
    <p:restoredTop sz="92397"/>
  </p:normalViewPr>
  <p:slideViewPr>
    <p:cSldViewPr snapToGrid="0">
      <p:cViewPr varScale="1">
        <p:scale>
          <a:sx n="112" d="100"/>
          <a:sy n="112" d="100"/>
        </p:scale>
        <p:origin x="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201FB-52D0-024E-8BE4-45BE9A2AD3D5}" type="datetimeFigureOut">
              <a:rPr lang="en-US" smtClean="0"/>
              <a:t>7/23/24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FC0F9-20CE-3841-A1E1-373DF0DD4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36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668DA-BF05-1528-A266-8E82B0AC3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94F8BC-85C4-56EF-C5C0-67B6C9E43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934E5-952C-7AA2-B201-BB3261533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ED99D-99D4-D748-92F6-927E57E8D692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C0097-EB65-136E-05B5-8FC3C1494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CFCCF-EB66-D222-6F43-48A98D0DC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52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423E-3BB2-416F-EC99-F5C1C234A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C1062E-3BD9-D0FB-700F-A5F4E7199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3493D-9BA2-C754-1517-6D780E489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4F7E9-2852-AB4C-995F-D7D0DE02FB16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F237E-761C-2E8B-B4B9-21F86C3A5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724D6-3EB5-0DE3-8CA8-AC05E96E1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6DEA3A-758B-0B7B-261B-776DBA9D4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ECBEDB-3486-0816-2A1F-7070934BF6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B71AF-1914-B7BF-BBFB-A8B2EDFAF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B659-747D-8043-BA2B-9F85B08A4B1D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B395C-BF0A-82B6-5C93-41A406084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76268-57FF-E816-20EE-5A3632F9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0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89613-1EAD-2253-CF95-D2B7AAEAC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E4346-C038-0496-A9C0-1861CBB01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09B0D-0926-2294-EAE6-851C9F274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5B6B-B7B9-E94D-9D54-3C11CF650FC4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48E7B-92EC-DB36-1303-82CFEFBE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81FCD-006D-EB5B-EC6F-80465078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58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5B03-BEA7-CEBF-676C-920B1572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A88DC-C994-4276-7927-0802EBDAB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A799E-4B22-634D-94AE-08188D093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B32D-7207-5148-884F-CB1DFE764950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D2F2B9-3956-0471-C1F8-6E930964D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B2E1B-EACC-AE19-EB0C-AB345FB93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3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0347F-0DC8-72D5-19A1-8F02DE4C1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00ABA-A485-2A87-99F4-CC0033895A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50248-7489-1328-23A7-901381C0C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E7F70B-0677-142A-8EC2-292A731BD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43282-B054-0F4C-8D6E-AA0AF4DF916B}" type="datetime1">
              <a:rPr lang="en-US" smtClean="0"/>
              <a:t>7/23/24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E5F17-E7A8-64E7-E4FD-6DC0A677E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EF404-71DD-409E-8D6B-60C666327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1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645C1-4503-9D55-2FFA-15C698F8F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4927C-CEA7-5155-6228-B9D5F941E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032D5-AE36-3EAC-9567-8A672CD1C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FFA373-9F4F-4FAF-35C1-86BCB2086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E7FC4C-E4BC-3744-1016-20D29DC64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94F685-153A-7FBC-AF13-01594BE0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9EE-B487-9547-8048-D585D76BE425}" type="datetime1">
              <a:rPr lang="en-US" smtClean="0"/>
              <a:t>7/23/24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C4293-4491-B9DF-9C03-45515F6B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659FCC-7DAA-4134-BB8E-1C0A8ED05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7BE4E-1D29-FED7-C117-2DC8D9A2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3E586-802F-9037-71D9-0D14AE28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DBEF3-7560-3543-8E4C-72F1437A00D9}" type="datetime1">
              <a:rPr lang="en-US" smtClean="0"/>
              <a:t>7/23/24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DB777-5C8D-BE97-AF86-23EBF235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4306FE-5130-1A2D-F3B6-CC74D1B8E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5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020525-A55C-6E8E-CCC4-1FE5FACD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3AAA1-BC04-8A4D-9F2D-8543AEAD588A}" type="datetime1">
              <a:rPr lang="en-US" smtClean="0"/>
              <a:t>7/23/24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694FF8-7E7C-4A43-EF49-676F17BC1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CC32E-794F-0861-3A0E-9BAD67CD4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53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41F1A-43AF-C7E6-9C03-F189746E5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A6A12-0FA0-4254-5C74-97A7E7FF9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4C166-4C33-4B44-ABB5-5BE0421A8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1B2C7-28D1-FB12-DCF4-5BA67C7FC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324C-937D-3B44-9A79-1B4FD0156DCB}" type="datetime1">
              <a:rPr lang="en-US" smtClean="0"/>
              <a:t>7/23/24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2D864-08D8-B507-BFD7-E0EF8F95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6D35B-8F38-95F1-D49E-D5E5906A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7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DA159-78D1-AE00-FFB7-BE9317E34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694A2D-A6F6-AE84-D0E4-4E4005419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51DEA-D8E4-272B-773A-1A03C3018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F2E81-7DF7-B36D-7BC3-C815D5134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7DC6C-0BB0-E141-BAE8-EC9DD4AF6042}" type="datetime1">
              <a:rPr lang="en-US" smtClean="0"/>
              <a:t>7/23/24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8D238-4A37-3F38-49FA-DCA4D60BE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7386F-D209-8346-A498-70FEA2B1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5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97E639-B666-87AC-B3C5-A4E78763C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83F69-08CA-14AF-CAD6-2B3A6CCDB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F3CE2-68F1-92E0-31CD-090F224B36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122BE-0A57-464E-9A56-AB34174B0EAE}" type="datetime1">
              <a:rPr lang="en-US" smtClean="0"/>
              <a:t>7/23/24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1BC76-46BA-9438-317E-AECB877AE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73B2A-DFCA-77B7-765A-055D8EAA8C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5857C-79A0-744F-8800-F0AD89C32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3123452" y="2690626"/>
            <a:ext cx="5652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Data Conversion for Units of Measure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C264A0-BD93-D516-0247-97CB76C19795}"/>
              </a:ext>
            </a:extLst>
          </p:cNvPr>
          <p:cNvSpPr txBox="1"/>
          <p:nvPr/>
        </p:nvSpPr>
        <p:spPr>
          <a:xfrm>
            <a:off x="5068888" y="3723269"/>
            <a:ext cx="1761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Phil Blackwood</a:t>
            </a:r>
          </a:p>
          <a:p>
            <a:pPr algn="ctr"/>
            <a:r>
              <a:rPr lang="en-US" sz="2000"/>
              <a:t>July </a:t>
            </a:r>
            <a:r>
              <a:rPr lang="en-US" sz="2000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63859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889EB11-4A1F-AC6E-67E4-35CC93D3A8F7}"/>
              </a:ext>
            </a:extLst>
          </p:cNvPr>
          <p:cNvSpPr/>
          <p:nvPr/>
        </p:nvSpPr>
        <p:spPr>
          <a:xfrm>
            <a:off x="5700170" y="1654433"/>
            <a:ext cx="1232555" cy="699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3194029-647A-9589-BE98-67C8B8DE7759}"/>
              </a:ext>
            </a:extLst>
          </p:cNvPr>
          <p:cNvSpPr/>
          <p:nvPr/>
        </p:nvSpPr>
        <p:spPr>
          <a:xfrm>
            <a:off x="1901984" y="1654433"/>
            <a:ext cx="769209" cy="7094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06FA0C-9138-ED8B-8F9D-3624D493BD8F}"/>
              </a:ext>
            </a:extLst>
          </p:cNvPr>
          <p:cNvSpPr/>
          <p:nvPr/>
        </p:nvSpPr>
        <p:spPr>
          <a:xfrm>
            <a:off x="1186931" y="4551597"/>
            <a:ext cx="5237789" cy="8707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F59D86-E636-61B2-077E-A12BF149B883}"/>
              </a:ext>
            </a:extLst>
          </p:cNvPr>
          <p:cNvSpPr/>
          <p:nvPr/>
        </p:nvSpPr>
        <p:spPr>
          <a:xfrm>
            <a:off x="1186931" y="2689277"/>
            <a:ext cx="2512338" cy="12938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09884E-67BF-937F-D2A9-4BE02CECAC25}"/>
              </a:ext>
            </a:extLst>
          </p:cNvPr>
          <p:cNvSpPr/>
          <p:nvPr/>
        </p:nvSpPr>
        <p:spPr>
          <a:xfrm>
            <a:off x="4985880" y="2689277"/>
            <a:ext cx="3255905" cy="12938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301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Five queries help identify existing aspects: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95C143-54C4-7CD4-2B50-138D14392A4F}"/>
              </a:ext>
            </a:extLst>
          </p:cNvPr>
          <p:cNvSpPr txBox="1"/>
          <p:nvPr/>
        </p:nvSpPr>
        <p:spPr>
          <a:xfrm>
            <a:off x="5667062" y="2023765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?magnitude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FB69BD-8B80-8311-9676-3BF8ECFD5331}"/>
              </a:ext>
            </a:extLst>
          </p:cNvPr>
          <p:cNvSpPr txBox="1"/>
          <p:nvPr/>
        </p:nvSpPr>
        <p:spPr>
          <a:xfrm>
            <a:off x="1854326" y="202376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?thing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BFAA48-9AE0-62E4-CB8F-D5961C66B976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>
            <a:off x="2628897" y="2208431"/>
            <a:ext cx="30381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E758C1-0348-D1F0-1518-2419B6749B28}"/>
              </a:ext>
            </a:extLst>
          </p:cNvPr>
          <p:cNvCxnSpPr>
            <a:cxnSpLocks/>
            <a:stCxn id="12" idx="2"/>
            <a:endCxn id="16" idx="0"/>
          </p:cNvCxnSpPr>
          <p:nvPr/>
        </p:nvCxnSpPr>
        <p:spPr>
          <a:xfrm flipH="1">
            <a:off x="2241611" y="2393097"/>
            <a:ext cx="1" cy="1071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A1229A2-FBF7-DF5A-1BC9-6206728B687D}"/>
              </a:ext>
            </a:extLst>
          </p:cNvPr>
          <p:cNvSpPr txBox="1"/>
          <p:nvPr/>
        </p:nvSpPr>
        <p:spPr>
          <a:xfrm>
            <a:off x="1186931" y="3464131"/>
            <a:ext cx="21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r>
              <a:rPr lang="en-US" dirty="0" err="1"/>
              <a:t>thingPropertyValue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83A687-5D78-D252-5B8C-FF3F8DE36FFF}"/>
              </a:ext>
            </a:extLst>
          </p:cNvPr>
          <p:cNvSpPr txBox="1"/>
          <p:nvPr/>
        </p:nvSpPr>
        <p:spPr>
          <a:xfrm>
            <a:off x="9315697" y="202376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?unit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283562-3EF3-62AD-4A2F-2E066D829952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6973830" y="2208431"/>
            <a:ext cx="234186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064F6A8-439A-2673-68E6-59DABA70FC07}"/>
              </a:ext>
            </a:extLst>
          </p:cNvPr>
          <p:cNvSpPr txBox="1"/>
          <p:nvPr/>
        </p:nvSpPr>
        <p:spPr>
          <a:xfrm>
            <a:off x="7069200" y="1871072"/>
            <a:ext cx="2101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gist:hasUnitOfMeasure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0B2235-1D48-FCB1-D0CA-FCC688303A23}"/>
              </a:ext>
            </a:extLst>
          </p:cNvPr>
          <p:cNvSpPr txBox="1"/>
          <p:nvPr/>
        </p:nvSpPr>
        <p:spPr>
          <a:xfrm>
            <a:off x="2253803" y="2759940"/>
            <a:ext cx="1433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?</a:t>
            </a:r>
            <a:r>
              <a:rPr lang="en-US" sz="1600" dirty="0" err="1"/>
              <a:t>thingProperty</a:t>
            </a:r>
            <a:endParaRPr lang="en-US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C715037-175C-0F91-8558-6466E6E33129}"/>
              </a:ext>
            </a:extLst>
          </p:cNvPr>
          <p:cNvSpPr txBox="1"/>
          <p:nvPr/>
        </p:nvSpPr>
        <p:spPr>
          <a:xfrm>
            <a:off x="6322572" y="2759940"/>
            <a:ext cx="1904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?</a:t>
            </a:r>
            <a:r>
              <a:rPr lang="en-US" sz="1600" dirty="0" err="1"/>
              <a:t>magnitudeProperty</a:t>
            </a:r>
            <a:endParaRPr 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BCE0965-1279-CB9F-756E-058CFED0E4D4}"/>
              </a:ext>
            </a:extLst>
          </p:cNvPr>
          <p:cNvSpPr txBox="1"/>
          <p:nvPr/>
        </p:nvSpPr>
        <p:spPr>
          <a:xfrm>
            <a:off x="4999668" y="3464131"/>
            <a:ext cx="26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r>
              <a:rPr lang="en-US" dirty="0" err="1"/>
              <a:t>magnitudePropertyValue</a:t>
            </a:r>
            <a:endParaRPr lang="en-US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D471C70-37AD-F181-5073-CF73350E5792}"/>
              </a:ext>
            </a:extLst>
          </p:cNvPr>
          <p:cNvCxnSpPr>
            <a:cxnSpLocks/>
            <a:stCxn id="5" idx="2"/>
            <a:endCxn id="47" idx="0"/>
          </p:cNvCxnSpPr>
          <p:nvPr/>
        </p:nvCxnSpPr>
        <p:spPr>
          <a:xfrm>
            <a:off x="6320446" y="2393097"/>
            <a:ext cx="1" cy="1071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8062B29A-C624-3B89-AEE2-2BDF64979674}"/>
              </a:ext>
            </a:extLst>
          </p:cNvPr>
          <p:cNvSpPr txBox="1"/>
          <p:nvPr/>
        </p:nvSpPr>
        <p:spPr>
          <a:xfrm>
            <a:off x="2400752" y="4713835"/>
            <a:ext cx="1418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gist:isAspectOf</a:t>
            </a:r>
            <a:endParaRPr lang="en-US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4FF1544-B3CD-9533-904F-D68836117343}"/>
              </a:ext>
            </a:extLst>
          </p:cNvPr>
          <p:cNvSpPr txBox="1"/>
          <p:nvPr/>
        </p:nvSpPr>
        <p:spPr>
          <a:xfrm>
            <a:off x="1391279" y="4872354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?aspect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B51EA1-2381-D0AC-7A16-A622CA2B2A7C}"/>
              </a:ext>
            </a:extLst>
          </p:cNvPr>
          <p:cNvSpPr txBox="1"/>
          <p:nvPr/>
        </p:nvSpPr>
        <p:spPr>
          <a:xfrm>
            <a:off x="4072511" y="4872354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?thing or ?magnitude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C498750-706D-F3AE-0A80-99128B09E32C}"/>
              </a:ext>
            </a:extLst>
          </p:cNvPr>
          <p:cNvCxnSpPr>
            <a:cxnSpLocks/>
            <a:stCxn id="72" idx="3"/>
            <a:endCxn id="73" idx="1"/>
          </p:cNvCxnSpPr>
          <p:nvPr/>
        </p:nvCxnSpPr>
        <p:spPr>
          <a:xfrm>
            <a:off x="2295694" y="5057020"/>
            <a:ext cx="17768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CC3A2D6-360A-1597-3B3A-57B83E11AE70}"/>
              </a:ext>
            </a:extLst>
          </p:cNvPr>
          <p:cNvSpPr txBox="1"/>
          <p:nvPr/>
        </p:nvSpPr>
        <p:spPr>
          <a:xfrm>
            <a:off x="5004199" y="26999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4886DF-4F45-37B9-125D-A82EF841F350}"/>
              </a:ext>
            </a:extLst>
          </p:cNvPr>
          <p:cNvSpPr txBox="1"/>
          <p:nvPr/>
        </p:nvSpPr>
        <p:spPr>
          <a:xfrm>
            <a:off x="1907114" y="1661138"/>
            <a:ext cx="366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716C51-389E-7554-9858-012FDB7CEB7E}"/>
              </a:ext>
            </a:extLst>
          </p:cNvPr>
          <p:cNvSpPr txBox="1"/>
          <p:nvPr/>
        </p:nvSpPr>
        <p:spPr>
          <a:xfrm>
            <a:off x="1226511" y="4554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E4D693-8A06-C842-8A27-07C124273699}"/>
              </a:ext>
            </a:extLst>
          </p:cNvPr>
          <p:cNvGrpSpPr/>
          <p:nvPr/>
        </p:nvGrpSpPr>
        <p:grpSpPr>
          <a:xfrm>
            <a:off x="2909197" y="1279632"/>
            <a:ext cx="2532360" cy="902418"/>
            <a:chOff x="2794897" y="1406632"/>
            <a:chExt cx="2532360" cy="90241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C0DB40E-59EC-635D-DF85-7C56A95F261F}"/>
                </a:ext>
              </a:extLst>
            </p:cNvPr>
            <p:cNvSpPr/>
            <p:nvPr/>
          </p:nvSpPr>
          <p:spPr>
            <a:xfrm>
              <a:off x="2827536" y="1406632"/>
              <a:ext cx="2450954" cy="9024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ED08F2-81B6-A60B-AE8B-F3B0088E6BAE}"/>
                </a:ext>
              </a:extLst>
            </p:cNvPr>
            <p:cNvSpPr txBox="1"/>
            <p:nvPr/>
          </p:nvSpPr>
          <p:spPr>
            <a:xfrm>
              <a:off x="2794897" y="1871083"/>
              <a:ext cx="25323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?</a:t>
              </a:r>
              <a:r>
                <a:rPr lang="en-US" sz="1600" dirty="0" err="1"/>
                <a:t>thingToMagnitudeProperty</a:t>
              </a:r>
              <a:endParaRPr lang="en-US" sz="16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AE3E70-34D9-A2B1-97AC-737B98EEF384}"/>
                </a:ext>
              </a:extLst>
            </p:cNvPr>
            <p:cNvSpPr txBox="1"/>
            <p:nvPr/>
          </p:nvSpPr>
          <p:spPr>
            <a:xfrm>
              <a:off x="2838582" y="1411857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3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A98EAAC-5960-5467-0550-5B830CC86DB4}"/>
              </a:ext>
            </a:extLst>
          </p:cNvPr>
          <p:cNvSpPr txBox="1"/>
          <p:nvPr/>
        </p:nvSpPr>
        <p:spPr>
          <a:xfrm>
            <a:off x="1194202" y="2692990"/>
            <a:ext cx="394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C42378-8A93-F418-B1FB-F66EBDEB6462}"/>
              </a:ext>
            </a:extLst>
          </p:cNvPr>
          <p:cNvSpPr txBox="1"/>
          <p:nvPr/>
        </p:nvSpPr>
        <p:spPr>
          <a:xfrm>
            <a:off x="5705855" y="16611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84EDF1A-C236-2E89-34E0-88FDE8934182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0C06C1-3C39-7795-63D0-5E2BF93E44A8}"/>
              </a:ext>
            </a:extLst>
          </p:cNvPr>
          <p:cNvSpPr txBox="1"/>
          <p:nvPr/>
        </p:nvSpPr>
        <p:spPr>
          <a:xfrm>
            <a:off x="1194202" y="6017398"/>
            <a:ext cx="775686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results of these queries are used in subsequent steps of the data conversion.</a:t>
            </a:r>
          </a:p>
        </p:txBody>
      </p:sp>
    </p:spTree>
    <p:extLst>
      <p:ext uri="{BB962C8B-B14F-4D97-AF65-F5344CB8AC3E}">
        <p14:creationId xmlns:p14="http://schemas.microsoft.com/office/powerpoint/2010/main" val="239737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4077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Sample query instructions: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7F54C-93A9-1CDD-BAF7-D494C6790FBE}"/>
              </a:ext>
            </a:extLst>
          </p:cNvPr>
          <p:cNvSpPr txBox="1"/>
          <p:nvPr/>
        </p:nvSpPr>
        <p:spPr>
          <a:xfrm>
            <a:off x="902208" y="1323058"/>
            <a:ext cx="10863072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# find existing Aspects that are represented as either:</a:t>
            </a:r>
          </a:p>
          <a:p>
            <a:r>
              <a:rPr lang="en-US" sz="1600" dirty="0"/>
              <a:t>#</a:t>
            </a:r>
          </a:p>
          <a:p>
            <a:r>
              <a:rPr lang="en-US" sz="1600" dirty="0"/>
              <a:t>#      - a property of a Magnitude </a:t>
            </a:r>
          </a:p>
          <a:p>
            <a:r>
              <a:rPr lang="en-US" sz="1600" dirty="0"/>
              <a:t>#      - or the value of a property of a Magnitude</a:t>
            </a:r>
          </a:p>
          <a:p>
            <a:r>
              <a:rPr lang="en-US" sz="1600" dirty="0"/>
              <a:t>#</a:t>
            </a:r>
          </a:p>
          <a:p>
            <a:r>
              <a:rPr lang="en-US" sz="1600" dirty="0"/>
              <a:t># use this query iteratively as follows:</a:t>
            </a:r>
          </a:p>
          <a:p>
            <a:r>
              <a:rPr lang="en-US" sz="1600" dirty="0"/>
              <a:t>#</a:t>
            </a:r>
          </a:p>
          <a:p>
            <a:r>
              <a:rPr lang="en-US" sz="1600" dirty="0"/>
              <a:t>#      - run the query</a:t>
            </a:r>
          </a:p>
          <a:p>
            <a:r>
              <a:rPr lang="en-US" sz="1600" dirty="0"/>
              <a:t>#      - pick a few lines of output</a:t>
            </a:r>
          </a:p>
          <a:p>
            <a:r>
              <a:rPr lang="en-US" sz="1600" dirty="0"/>
              <a:t>#      - update the upper section of the query with properties or values that do NOT involve an Aspect</a:t>
            </a:r>
          </a:p>
          <a:p>
            <a:r>
              <a:rPr lang="en-US" sz="1600" dirty="0"/>
              <a:t>#      - update the lower section of the query (filter not exists) with properties and values that DO represent Aspects</a:t>
            </a:r>
          </a:p>
          <a:p>
            <a:r>
              <a:rPr lang="en-US" sz="1600" dirty="0"/>
              <a:t>#      - repeat</a:t>
            </a:r>
          </a:p>
          <a:p>
            <a:r>
              <a:rPr lang="en-US" sz="1600" dirty="0"/>
              <a:t>#</a:t>
            </a:r>
          </a:p>
          <a:p>
            <a:r>
              <a:rPr lang="en-US" sz="1600" dirty="0"/>
              <a:t># this iterative process accounts for every property and value associated with a Magnitude</a:t>
            </a:r>
          </a:p>
          <a:p>
            <a:r>
              <a:rPr lang="en-US" sz="1600" dirty="0"/>
              <a:t># when the query returns no results, every row of the original output has been accounted for</a:t>
            </a:r>
          </a:p>
          <a:p>
            <a:r>
              <a:rPr lang="en-US" sz="1600" dirty="0"/>
              <a:t># the aspects identified are used in other queries later in the process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36DA10D-9C2D-0C80-255B-C7085FF409B7}"/>
              </a:ext>
            </a:extLst>
          </p:cNvPr>
          <p:cNvGrpSpPr/>
          <p:nvPr/>
        </p:nvGrpSpPr>
        <p:grpSpPr>
          <a:xfrm>
            <a:off x="5984139" y="1092809"/>
            <a:ext cx="3255905" cy="1959318"/>
            <a:chOff x="7875384" y="479024"/>
            <a:chExt cx="3255905" cy="195931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6629762-E572-01DA-F44E-32C7427AA7DB}"/>
                </a:ext>
              </a:extLst>
            </p:cNvPr>
            <p:cNvSpPr txBox="1"/>
            <p:nvPr/>
          </p:nvSpPr>
          <p:spPr>
            <a:xfrm>
              <a:off x="8556566" y="479024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?magnitude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E9985A1-ADDE-3A60-7D3B-2DF8350568C9}"/>
                </a:ext>
              </a:extLst>
            </p:cNvPr>
            <p:cNvSpPr txBox="1"/>
            <p:nvPr/>
          </p:nvSpPr>
          <p:spPr>
            <a:xfrm>
              <a:off x="9212076" y="1215199"/>
              <a:ext cx="19045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?</a:t>
              </a:r>
              <a:r>
                <a:rPr lang="en-US" sz="1600" dirty="0" err="1"/>
                <a:t>magnitudeProperty</a:t>
              </a:r>
              <a:endParaRPr lang="en-US" sz="16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B2705B-0F9F-2858-F60A-900E3EAE6BE3}"/>
                </a:ext>
              </a:extLst>
            </p:cNvPr>
            <p:cNvSpPr txBox="1"/>
            <p:nvPr/>
          </p:nvSpPr>
          <p:spPr>
            <a:xfrm>
              <a:off x="7889172" y="1919390"/>
              <a:ext cx="2641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?</a:t>
              </a:r>
              <a:r>
                <a:rPr lang="en-US" dirty="0" err="1"/>
                <a:t>magnitudePropertyValue</a:t>
              </a:r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AD3C97B-C08F-E666-6A54-5FCF619F748A}"/>
                </a:ext>
              </a:extLst>
            </p:cNvPr>
            <p:cNvCxnSpPr>
              <a:cxnSpLocks/>
              <a:stCxn id="4" idx="2"/>
              <a:endCxn id="9" idx="0"/>
            </p:cNvCxnSpPr>
            <p:nvPr/>
          </p:nvCxnSpPr>
          <p:spPr>
            <a:xfrm>
              <a:off x="9209950" y="848356"/>
              <a:ext cx="1" cy="10710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6B3AE90-7CAB-6A7F-C840-3D968728EC48}"/>
                </a:ext>
              </a:extLst>
            </p:cNvPr>
            <p:cNvSpPr txBox="1"/>
            <p:nvPr/>
          </p:nvSpPr>
          <p:spPr>
            <a:xfrm>
              <a:off x="7893703" y="1155227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01E57E-759F-82B5-591C-3329F3844F15}"/>
                </a:ext>
              </a:extLst>
            </p:cNvPr>
            <p:cNvSpPr/>
            <p:nvPr/>
          </p:nvSpPr>
          <p:spPr>
            <a:xfrm>
              <a:off x="7875384" y="1144536"/>
              <a:ext cx="3255905" cy="12938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CC3A871-1FCB-36E7-7E89-720DC323802C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D4662D-3B55-3579-6E89-655644E27B05}"/>
              </a:ext>
            </a:extLst>
          </p:cNvPr>
          <p:cNvSpPr txBox="1"/>
          <p:nvPr/>
        </p:nvSpPr>
        <p:spPr>
          <a:xfrm>
            <a:off x="902208" y="5765191"/>
            <a:ext cx="627126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 sure to review the header of each query for more information.</a:t>
            </a:r>
          </a:p>
        </p:txBody>
      </p:sp>
    </p:spTree>
    <p:extLst>
      <p:ext uri="{BB962C8B-B14F-4D97-AF65-F5344CB8AC3E}">
        <p14:creationId xmlns:p14="http://schemas.microsoft.com/office/powerpoint/2010/main" val="3113765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7026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Identify artifacts that refer to aspects and units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0614BA-5A41-B14E-DBC4-76994724890D}"/>
              </a:ext>
            </a:extLst>
          </p:cNvPr>
          <p:cNvSpPr txBox="1"/>
          <p:nvPr/>
        </p:nvSpPr>
        <p:spPr>
          <a:xfrm>
            <a:off x="2564780" y="1784195"/>
            <a:ext cx="548387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Identify all client artifacts that refer to aspects and units.</a:t>
            </a:r>
          </a:p>
          <a:p>
            <a:r>
              <a:rPr lang="en-US" dirty="0"/>
              <a:t>These artifacts may include: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SPARQL queries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ingestion scripts (</a:t>
            </a:r>
            <a:r>
              <a:rPr lang="en-US" dirty="0" err="1"/>
              <a:t>tarql</a:t>
            </a:r>
            <a:r>
              <a:rPr lang="en-US" dirty="0"/>
              <a:t>,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etc.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5F4A32-B8D2-B0BC-9A20-D13298F67E09}"/>
              </a:ext>
            </a:extLst>
          </p:cNvPr>
          <p:cNvSpPr/>
          <p:nvPr/>
        </p:nvSpPr>
        <p:spPr>
          <a:xfrm>
            <a:off x="8147222" y="406642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impacts to reads, writes, etc.</a:t>
            </a:r>
          </a:p>
        </p:txBody>
      </p:sp>
    </p:spTree>
    <p:extLst>
      <p:ext uri="{BB962C8B-B14F-4D97-AF65-F5344CB8AC3E}">
        <p14:creationId xmlns:p14="http://schemas.microsoft.com/office/powerpoint/2010/main" val="367943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79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Augment Semantic Arts UoM reference data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BF742CF-B55B-6B19-1C1F-267390B7FA05}"/>
              </a:ext>
            </a:extLst>
          </p:cNvPr>
          <p:cNvSpPr/>
          <p:nvPr/>
        </p:nvSpPr>
        <p:spPr>
          <a:xfrm>
            <a:off x="1536192" y="4623078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Semantic Arts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D04D196-E469-1E45-98F9-24D9E56BD0D1}"/>
              </a:ext>
            </a:extLst>
          </p:cNvPr>
          <p:cNvSpPr/>
          <p:nvPr/>
        </p:nvSpPr>
        <p:spPr>
          <a:xfrm>
            <a:off x="1085088" y="2145792"/>
            <a:ext cx="438912" cy="3133344"/>
          </a:xfrm>
          <a:custGeom>
            <a:avLst/>
            <a:gdLst>
              <a:gd name="connsiteX0" fmla="*/ 609600 w 609600"/>
              <a:gd name="connsiteY0" fmla="*/ 0 h 3133344"/>
              <a:gd name="connsiteX1" fmla="*/ 0 w 609600"/>
              <a:gd name="connsiteY1" fmla="*/ 1499616 h 3133344"/>
              <a:gd name="connsiteX2" fmla="*/ 609600 w 609600"/>
              <a:gd name="connsiteY2" fmla="*/ 3133344 h 31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3133344">
                <a:moveTo>
                  <a:pt x="609600" y="0"/>
                </a:moveTo>
                <a:cubicBezTo>
                  <a:pt x="304800" y="488696"/>
                  <a:pt x="0" y="977392"/>
                  <a:pt x="0" y="1499616"/>
                </a:cubicBezTo>
                <a:cubicBezTo>
                  <a:pt x="0" y="2021840"/>
                  <a:pt x="304800" y="2577592"/>
                  <a:pt x="609600" y="3133344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84AFA-DADA-8766-7B4F-CAA81F7D244E}"/>
              </a:ext>
            </a:extLst>
          </p:cNvPr>
          <p:cNvSpPr txBox="1"/>
          <p:nvPr/>
        </p:nvSpPr>
        <p:spPr>
          <a:xfrm>
            <a:off x="3979926" y="1822626"/>
            <a:ext cx="2680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 (implicit or explicit)</a:t>
            </a:r>
          </a:p>
          <a:p>
            <a:r>
              <a:rPr lang="en-US" dirty="0"/>
              <a:t>Unit of Measure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8E9D29-64A5-43C8-97C3-ED5315097D90}"/>
              </a:ext>
            </a:extLst>
          </p:cNvPr>
          <p:cNvSpPr txBox="1"/>
          <p:nvPr/>
        </p:nvSpPr>
        <p:spPr>
          <a:xfrm>
            <a:off x="3979926" y="4678971"/>
            <a:ext cx="1709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</a:t>
            </a:r>
          </a:p>
          <a:p>
            <a:r>
              <a:rPr lang="en-US" dirty="0" err="1"/>
              <a:t>UnitGroup</a:t>
            </a:r>
            <a:endParaRPr lang="en-US" dirty="0"/>
          </a:p>
          <a:p>
            <a:r>
              <a:rPr lang="en-US" dirty="0"/>
              <a:t>Unit of Measure</a:t>
            </a:r>
          </a:p>
          <a:p>
            <a:r>
              <a:rPr lang="en-US" dirty="0"/>
              <a:t>Discipline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B93363-3776-5EE7-3753-5C97A29CA212}"/>
              </a:ext>
            </a:extLst>
          </p:cNvPr>
          <p:cNvSpPr txBox="1"/>
          <p:nvPr/>
        </p:nvSpPr>
        <p:spPr>
          <a:xfrm>
            <a:off x="4389135" y="3389298"/>
            <a:ext cx="60517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provide Semantic Arts with a list of existing aspects and units</a:t>
            </a:r>
          </a:p>
          <a:p>
            <a:r>
              <a:rPr lang="en-US" sz="1800" dirty="0"/>
              <a:t>Semantic Arts will return a list of standard aspects and units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0A70C-C81F-4CAF-0262-475BE0867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13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1FC91-52D7-CA9A-5AD8-DC33CC9F24D6}"/>
              </a:ext>
            </a:extLst>
          </p:cNvPr>
          <p:cNvSpPr/>
          <p:nvPr/>
        </p:nvSpPr>
        <p:spPr>
          <a:xfrm>
            <a:off x="8132845" y="384340"/>
            <a:ext cx="3892378" cy="5693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Semantic Arts reference data</a:t>
            </a:r>
          </a:p>
        </p:txBody>
      </p:sp>
    </p:spTree>
    <p:extLst>
      <p:ext uri="{BB962C8B-B14F-4D97-AF65-F5344CB8AC3E}">
        <p14:creationId xmlns:p14="http://schemas.microsoft.com/office/powerpoint/2010/main" val="2774334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5B46562-BBEE-09AA-DDD5-33286BE91F6F}"/>
              </a:ext>
            </a:extLst>
          </p:cNvPr>
          <p:cNvSpPr/>
          <p:nvPr/>
        </p:nvSpPr>
        <p:spPr>
          <a:xfrm>
            <a:off x="1536192" y="304190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Client 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30A4E4-A9F9-8FEB-9E6B-91F59B661049}"/>
              </a:ext>
            </a:extLst>
          </p:cNvPr>
          <p:cNvSpPr txBox="1"/>
          <p:nvPr/>
        </p:nvSpPr>
        <p:spPr>
          <a:xfrm>
            <a:off x="5895584" y="3519330"/>
            <a:ext cx="607518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Load the standard aspects and units provided by Semantic Arts.</a:t>
            </a:r>
          </a:p>
          <a:p>
            <a:r>
              <a:rPr lang="en-US" dirty="0"/>
              <a:t>Use a separate named graph.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BF742CF-B55B-6B19-1C1F-267390B7FA05}"/>
              </a:ext>
            </a:extLst>
          </p:cNvPr>
          <p:cNvSpPr/>
          <p:nvPr/>
        </p:nvSpPr>
        <p:spPr>
          <a:xfrm>
            <a:off x="1536192" y="4623078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Semantic Arts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2008BB4-71F2-B9F3-0510-88987917E243}"/>
              </a:ext>
            </a:extLst>
          </p:cNvPr>
          <p:cNvSpPr/>
          <p:nvPr/>
        </p:nvSpPr>
        <p:spPr>
          <a:xfrm>
            <a:off x="1097280" y="3706367"/>
            <a:ext cx="438912" cy="1633072"/>
          </a:xfrm>
          <a:custGeom>
            <a:avLst/>
            <a:gdLst>
              <a:gd name="connsiteX0" fmla="*/ 609600 w 609600"/>
              <a:gd name="connsiteY0" fmla="*/ 0 h 3133344"/>
              <a:gd name="connsiteX1" fmla="*/ 0 w 609600"/>
              <a:gd name="connsiteY1" fmla="*/ 1499616 h 3133344"/>
              <a:gd name="connsiteX2" fmla="*/ 609600 w 609600"/>
              <a:gd name="connsiteY2" fmla="*/ 3133344 h 31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3133344">
                <a:moveTo>
                  <a:pt x="609600" y="0"/>
                </a:moveTo>
                <a:cubicBezTo>
                  <a:pt x="304800" y="488696"/>
                  <a:pt x="0" y="977392"/>
                  <a:pt x="0" y="1499616"/>
                </a:cubicBezTo>
                <a:cubicBezTo>
                  <a:pt x="0" y="2021840"/>
                  <a:pt x="304800" y="2577592"/>
                  <a:pt x="609600" y="3133344"/>
                </a:cubicBezTo>
              </a:path>
            </a:pathLst>
          </a:custGeom>
          <a:noFill/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4AFA38-70BE-4B3F-34D2-876CD6586CA6}"/>
              </a:ext>
            </a:extLst>
          </p:cNvPr>
          <p:cNvSpPr txBox="1"/>
          <p:nvPr/>
        </p:nvSpPr>
        <p:spPr>
          <a:xfrm>
            <a:off x="3979926" y="4678971"/>
            <a:ext cx="1709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</a:t>
            </a:r>
          </a:p>
          <a:p>
            <a:r>
              <a:rPr lang="en-US" dirty="0" err="1"/>
              <a:t>UnitGroup</a:t>
            </a:r>
            <a:endParaRPr lang="en-US" dirty="0"/>
          </a:p>
          <a:p>
            <a:r>
              <a:rPr lang="en-US" dirty="0"/>
              <a:t>Unit of Measure</a:t>
            </a:r>
          </a:p>
          <a:p>
            <a:r>
              <a:rPr lang="en-US" dirty="0"/>
              <a:t>Discipline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2E8B55-0BA6-0CD7-D975-EB3E5B27694E}"/>
              </a:ext>
            </a:extLst>
          </p:cNvPr>
          <p:cNvSpPr txBox="1"/>
          <p:nvPr/>
        </p:nvSpPr>
        <p:spPr>
          <a:xfrm>
            <a:off x="4057236" y="3106202"/>
            <a:ext cx="1709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</a:t>
            </a:r>
          </a:p>
          <a:p>
            <a:r>
              <a:rPr lang="en-US" dirty="0" err="1"/>
              <a:t>UnitGroup</a:t>
            </a:r>
            <a:endParaRPr lang="en-US" dirty="0"/>
          </a:p>
          <a:p>
            <a:r>
              <a:rPr lang="en-US" dirty="0"/>
              <a:t>Unit of Measure</a:t>
            </a:r>
          </a:p>
          <a:p>
            <a:r>
              <a:rPr lang="en-US" dirty="0"/>
              <a:t>Discipline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F94C50-F6E6-5440-6A4C-FB6E662953A4}"/>
              </a:ext>
            </a:extLst>
          </p:cNvPr>
          <p:cNvSpPr txBox="1"/>
          <p:nvPr/>
        </p:nvSpPr>
        <p:spPr>
          <a:xfrm>
            <a:off x="621792" y="430506"/>
            <a:ext cx="5206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Populate the client reference data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33DEB5-6218-F703-8466-18F5788CB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14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D489BF-4324-2DDB-B69A-40C41A3FA13D}"/>
              </a:ext>
            </a:extLst>
          </p:cNvPr>
          <p:cNvSpPr/>
          <p:nvPr/>
        </p:nvSpPr>
        <p:spPr>
          <a:xfrm>
            <a:off x="8147222" y="384340"/>
            <a:ext cx="3892378" cy="5693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Load client reference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6CCAE-A278-6B2D-02BE-9904A2A28425}"/>
              </a:ext>
            </a:extLst>
          </p:cNvPr>
          <p:cNvSpPr txBox="1"/>
          <p:nvPr/>
        </p:nvSpPr>
        <p:spPr>
          <a:xfrm>
            <a:off x="119544" y="4165661"/>
            <a:ext cx="141664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subset of reference data</a:t>
            </a:r>
          </a:p>
        </p:txBody>
      </p:sp>
    </p:spTree>
    <p:extLst>
      <p:ext uri="{BB962C8B-B14F-4D97-AF65-F5344CB8AC3E}">
        <p14:creationId xmlns:p14="http://schemas.microsoft.com/office/powerpoint/2010/main" val="835944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5486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Map client values to reference data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BF742CF-B55B-6B19-1C1F-267390B7FA05}"/>
              </a:ext>
            </a:extLst>
          </p:cNvPr>
          <p:cNvSpPr/>
          <p:nvPr/>
        </p:nvSpPr>
        <p:spPr>
          <a:xfrm>
            <a:off x="1536192" y="4623078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Semantic Arts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D3793-B7FE-5131-D0E8-583595E53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475B30-84C0-B385-2927-11C360C08118}"/>
              </a:ext>
            </a:extLst>
          </p:cNvPr>
          <p:cNvSpPr txBox="1"/>
          <p:nvPr/>
        </p:nvSpPr>
        <p:spPr>
          <a:xfrm>
            <a:off x="3979926" y="2099625"/>
            <a:ext cx="252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Existing Unit of Measure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4ED317-3D22-24A4-BF43-77E8410E2DE2}"/>
              </a:ext>
            </a:extLst>
          </p:cNvPr>
          <p:cNvSpPr txBox="1"/>
          <p:nvPr/>
        </p:nvSpPr>
        <p:spPr>
          <a:xfrm>
            <a:off x="3979926" y="5314762"/>
            <a:ext cx="224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Unit of Measure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BFB49807-8F2B-363B-D326-7A1D3C81F267}"/>
              </a:ext>
            </a:extLst>
          </p:cNvPr>
          <p:cNvCxnSpPr>
            <a:cxnSpLocks/>
            <a:stCxn id="13" idx="3"/>
            <a:endCxn id="12" idx="3"/>
          </p:cNvCxnSpPr>
          <p:nvPr/>
        </p:nvCxnSpPr>
        <p:spPr>
          <a:xfrm flipV="1">
            <a:off x="6223489" y="2284291"/>
            <a:ext cx="283924" cy="3215137"/>
          </a:xfrm>
          <a:prstGeom prst="bentConnector3">
            <a:avLst>
              <a:gd name="adj1" fmla="val 180515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642D44-B31F-BE3A-6757-6CE3329038D0}"/>
              </a:ext>
            </a:extLst>
          </p:cNvPr>
          <p:cNvSpPr txBox="1"/>
          <p:nvPr/>
        </p:nvSpPr>
        <p:spPr>
          <a:xfrm>
            <a:off x="3979926" y="1730293"/>
            <a:ext cx="163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Existing Aspect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C71A8C-5AFE-E3BD-B50C-651C04E554CF}"/>
              </a:ext>
            </a:extLst>
          </p:cNvPr>
          <p:cNvSpPr txBox="1"/>
          <p:nvPr/>
        </p:nvSpPr>
        <p:spPr>
          <a:xfrm>
            <a:off x="3979926" y="4945430"/>
            <a:ext cx="1300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Aspect</a:t>
            </a:r>
          </a:p>
        </p:txBody>
      </p:sp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2D33CD75-A93E-A222-11E6-DEAB02FA38CD}"/>
              </a:ext>
            </a:extLst>
          </p:cNvPr>
          <p:cNvCxnSpPr>
            <a:cxnSpLocks/>
            <a:stCxn id="3" idx="3"/>
            <a:endCxn id="2" idx="3"/>
          </p:cNvCxnSpPr>
          <p:nvPr/>
        </p:nvCxnSpPr>
        <p:spPr>
          <a:xfrm flipV="1">
            <a:off x="5280731" y="1914959"/>
            <a:ext cx="336823" cy="3215137"/>
          </a:xfrm>
          <a:prstGeom prst="bentConnector3">
            <a:avLst>
              <a:gd name="adj1" fmla="val 536669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767D900-7F98-FF0D-7738-98524021ECC5}"/>
              </a:ext>
            </a:extLst>
          </p:cNvPr>
          <p:cNvSpPr txBox="1"/>
          <p:nvPr/>
        </p:nvSpPr>
        <p:spPr>
          <a:xfrm>
            <a:off x="1546967" y="6171684"/>
            <a:ext cx="710983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Include this mapping in the queries </a:t>
            </a:r>
            <a:r>
              <a:rPr lang="en-US" dirty="0" err="1"/>
              <a:t>replaceUnits</a:t>
            </a:r>
            <a:r>
              <a:rPr lang="en-US" dirty="0"/>
              <a:t> and </a:t>
            </a:r>
            <a:r>
              <a:rPr lang="en-US" dirty="0" err="1"/>
              <a:t>insertAspects</a:t>
            </a:r>
            <a:r>
              <a:rPr lang="en-US" dirty="0"/>
              <a:t>[1-5].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7BD9AD-B567-6947-B0B5-44306AEBDAF1}"/>
              </a:ext>
            </a:extLst>
          </p:cNvPr>
          <p:cNvSpPr/>
          <p:nvPr/>
        </p:nvSpPr>
        <p:spPr>
          <a:xfrm>
            <a:off x="8147222" y="412866"/>
            <a:ext cx="3892378" cy="5693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Load client reference data</a:t>
            </a:r>
          </a:p>
        </p:txBody>
      </p:sp>
    </p:spTree>
    <p:extLst>
      <p:ext uri="{BB962C8B-B14F-4D97-AF65-F5344CB8AC3E}">
        <p14:creationId xmlns:p14="http://schemas.microsoft.com/office/powerpoint/2010/main" val="210070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7513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Replace old version of gist with new version of gist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D3793-B7FE-5131-D0E8-583595E53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859457-B759-2B8C-D1FA-186F704606AC}"/>
              </a:ext>
            </a:extLst>
          </p:cNvPr>
          <p:cNvSpPr txBox="1"/>
          <p:nvPr/>
        </p:nvSpPr>
        <p:spPr>
          <a:xfrm>
            <a:off x="4179898" y="3170950"/>
            <a:ext cx="1094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gist12.1.0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E82E7-1DD0-800F-B15E-8CFEF1064661}"/>
              </a:ext>
            </a:extLst>
          </p:cNvPr>
          <p:cNvSpPr txBox="1"/>
          <p:nvPr/>
        </p:nvSpPr>
        <p:spPr>
          <a:xfrm>
            <a:off x="6756610" y="3170950"/>
            <a:ext cx="744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gist13</a:t>
            </a: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FE6876FE-A760-D79A-CBCF-1734B2277721}"/>
              </a:ext>
            </a:extLst>
          </p:cNvPr>
          <p:cNvSpPr/>
          <p:nvPr/>
        </p:nvSpPr>
        <p:spPr>
          <a:xfrm rot="16200000">
            <a:off x="5442335" y="3087393"/>
            <a:ext cx="1146048" cy="5364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AC269-5808-3926-30B9-F0317983D64D}"/>
              </a:ext>
            </a:extLst>
          </p:cNvPr>
          <p:cNvSpPr txBox="1"/>
          <p:nvPr/>
        </p:nvSpPr>
        <p:spPr>
          <a:xfrm>
            <a:off x="4179898" y="4186676"/>
            <a:ext cx="6143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prefix </a:t>
            </a:r>
            <a:r>
              <a:rPr lang="en-US" dirty="0" err="1"/>
              <a:t>gistd</a:t>
            </a:r>
            <a:r>
              <a:rPr lang="en-US" dirty="0"/>
              <a:t>: 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&lt;https://w3id.org/</a:t>
            </a:r>
            <a:r>
              <a:rPr lang="en-US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semanticarts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/ns/data/gist/&gt;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9663AC-F9F0-F345-C75C-C21955FFFCF3}"/>
              </a:ext>
            </a:extLst>
          </p:cNvPr>
          <p:cNvSpPr/>
          <p:nvPr/>
        </p:nvSpPr>
        <p:spPr>
          <a:xfrm>
            <a:off x="8147222" y="412866"/>
            <a:ext cx="3892378" cy="5693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Load client reference data</a:t>
            </a:r>
          </a:p>
        </p:txBody>
      </p:sp>
    </p:spTree>
    <p:extLst>
      <p:ext uri="{BB962C8B-B14F-4D97-AF65-F5344CB8AC3E}">
        <p14:creationId xmlns:p14="http://schemas.microsoft.com/office/powerpoint/2010/main" val="1412413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5B46562-BBEE-09AA-DDD5-33286BE91F6F}"/>
              </a:ext>
            </a:extLst>
          </p:cNvPr>
          <p:cNvSpPr/>
          <p:nvPr/>
        </p:nvSpPr>
        <p:spPr>
          <a:xfrm>
            <a:off x="1536192" y="304190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Client 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30A4E4-A9F9-8FEB-9E6B-91F59B661049}"/>
              </a:ext>
            </a:extLst>
          </p:cNvPr>
          <p:cNvSpPr txBox="1"/>
          <p:nvPr/>
        </p:nvSpPr>
        <p:spPr>
          <a:xfrm>
            <a:off x="6125362" y="1487424"/>
            <a:ext cx="430162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Uses previously-documented data mapping.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2E8B55-0BA6-0CD7-D975-EB3E5B27694E}"/>
              </a:ext>
            </a:extLst>
          </p:cNvPr>
          <p:cNvSpPr txBox="1"/>
          <p:nvPr/>
        </p:nvSpPr>
        <p:spPr>
          <a:xfrm>
            <a:off x="4057236" y="3563404"/>
            <a:ext cx="170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Unit of Measure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F94C50-F6E6-5440-6A4C-FB6E662953A4}"/>
              </a:ext>
            </a:extLst>
          </p:cNvPr>
          <p:cNvSpPr txBox="1"/>
          <p:nvPr/>
        </p:nvSpPr>
        <p:spPr>
          <a:xfrm>
            <a:off x="621792" y="430506"/>
            <a:ext cx="5762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Replace old client units with new ones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33DEB5-6218-F703-8466-18F5788CB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F0249F-2324-97C1-4FA9-BBB09716C84F}"/>
              </a:ext>
            </a:extLst>
          </p:cNvPr>
          <p:cNvSpPr txBox="1"/>
          <p:nvPr/>
        </p:nvSpPr>
        <p:spPr>
          <a:xfrm>
            <a:off x="4057236" y="2006697"/>
            <a:ext cx="170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Unit of Measure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B9731E0E-396B-073D-E70F-F59BAED130E9}"/>
              </a:ext>
            </a:extLst>
          </p:cNvPr>
          <p:cNvSpPr/>
          <p:nvPr/>
        </p:nvSpPr>
        <p:spPr>
          <a:xfrm>
            <a:off x="1097280" y="2099985"/>
            <a:ext cx="438912" cy="1633072"/>
          </a:xfrm>
          <a:custGeom>
            <a:avLst/>
            <a:gdLst>
              <a:gd name="connsiteX0" fmla="*/ 609600 w 609600"/>
              <a:gd name="connsiteY0" fmla="*/ 0 h 3133344"/>
              <a:gd name="connsiteX1" fmla="*/ 0 w 609600"/>
              <a:gd name="connsiteY1" fmla="*/ 1499616 h 3133344"/>
              <a:gd name="connsiteX2" fmla="*/ 609600 w 609600"/>
              <a:gd name="connsiteY2" fmla="*/ 3133344 h 31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3133344">
                <a:moveTo>
                  <a:pt x="609600" y="0"/>
                </a:moveTo>
                <a:cubicBezTo>
                  <a:pt x="304800" y="488696"/>
                  <a:pt x="0" y="977392"/>
                  <a:pt x="0" y="1499616"/>
                </a:cubicBezTo>
                <a:cubicBezTo>
                  <a:pt x="0" y="2021840"/>
                  <a:pt x="304800" y="2577592"/>
                  <a:pt x="609600" y="3133344"/>
                </a:cubicBezTo>
              </a:path>
            </a:pathLst>
          </a:custGeom>
          <a:noFill/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FDED14-BBE6-E4ED-CB47-27B43DC9A937}"/>
              </a:ext>
            </a:extLst>
          </p:cNvPr>
          <p:cNvSpPr txBox="1"/>
          <p:nvPr/>
        </p:nvSpPr>
        <p:spPr>
          <a:xfrm>
            <a:off x="6893620" y="2653252"/>
            <a:ext cx="1418947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gist:_</a:t>
            </a:r>
            <a:r>
              <a:rPr lang="en-US" sz="1400" dirty="0" err="1"/>
              <a:t>USDollar</a:t>
            </a:r>
            <a:endParaRPr lang="en-US" sz="1400" dirty="0"/>
          </a:p>
          <a:p>
            <a:r>
              <a:rPr lang="en-US" sz="1400" dirty="0" err="1"/>
              <a:t>gist:_bit</a:t>
            </a:r>
            <a:endParaRPr lang="en-US" sz="1400" dirty="0"/>
          </a:p>
          <a:p>
            <a:r>
              <a:rPr lang="en-US" sz="1400" dirty="0" err="1"/>
              <a:t>gist:_kilogram</a:t>
            </a:r>
            <a:endParaRPr lang="en-US" sz="1400" dirty="0"/>
          </a:p>
          <a:p>
            <a:r>
              <a:rPr lang="en-US" sz="1400" dirty="0" err="1"/>
              <a:t>gist:_meter</a:t>
            </a:r>
            <a:endParaRPr lang="en-US" sz="1400" dirty="0"/>
          </a:p>
          <a:p>
            <a:r>
              <a:rPr lang="en-US" sz="1400" dirty="0" err="1"/>
              <a:t>gist:_minute</a:t>
            </a:r>
            <a:endParaRPr lang="en-US" sz="1400" dirty="0"/>
          </a:p>
          <a:p>
            <a:r>
              <a:rPr lang="en-US" sz="1400" dirty="0" err="1"/>
              <a:t>gist:_second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err="1"/>
              <a:t>client:_example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449F02-59F8-AFCE-59F9-B884DE9485F2}"/>
              </a:ext>
            </a:extLst>
          </p:cNvPr>
          <p:cNvSpPr txBox="1"/>
          <p:nvPr/>
        </p:nvSpPr>
        <p:spPr>
          <a:xfrm>
            <a:off x="9127416" y="2653252"/>
            <a:ext cx="2599146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UnitOfMeasure_US_dollar</a:t>
            </a:r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UnitOfMeasure_bit</a:t>
            </a:r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UnitOfMeasure_kilogram</a:t>
            </a:r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UnitOfMeasure_meter</a:t>
            </a:r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UnitOfMeasure_minute</a:t>
            </a:r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UnitOfMeasure_second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 err="1"/>
              <a:t>gistd</a:t>
            </a:r>
            <a:r>
              <a:rPr lang="en-US" sz="1400" dirty="0"/>
              <a:t>:_</a:t>
            </a:r>
            <a:r>
              <a:rPr lang="en-US" sz="1400" dirty="0" err="1"/>
              <a:t>UnitOfMeasure_example</a:t>
            </a:r>
            <a:endParaRPr lang="en-US" sz="1400" dirty="0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AB846A3B-31C7-DE9F-1F2C-3374BAB8ADE6}"/>
              </a:ext>
            </a:extLst>
          </p:cNvPr>
          <p:cNvSpPr/>
          <p:nvPr/>
        </p:nvSpPr>
        <p:spPr>
          <a:xfrm rot="16200000">
            <a:off x="8159324" y="3292969"/>
            <a:ext cx="1146048" cy="5364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8A7578-31B1-0C78-9364-24D0C02D60DA}"/>
              </a:ext>
            </a:extLst>
          </p:cNvPr>
          <p:cNvSpPr txBox="1"/>
          <p:nvPr/>
        </p:nvSpPr>
        <p:spPr>
          <a:xfrm>
            <a:off x="7921741" y="4691285"/>
            <a:ext cx="234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replaceUnits</a:t>
            </a:r>
            <a:r>
              <a:rPr lang="en-US" dirty="0"/>
              <a:t>-[client].</a:t>
            </a:r>
            <a:r>
              <a:rPr lang="en-US" dirty="0" err="1"/>
              <a:t>rq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E1DE47-AB94-74A0-B47E-5AA2598BF377}"/>
              </a:ext>
            </a:extLst>
          </p:cNvPr>
          <p:cNvSpPr/>
          <p:nvPr/>
        </p:nvSpPr>
        <p:spPr>
          <a:xfrm>
            <a:off x="8140552" y="398603"/>
            <a:ext cx="3892378" cy="569386"/>
          </a:xfrm>
          <a:prstGeom prst="rect">
            <a:avLst/>
          </a:prstGeom>
          <a:solidFill>
            <a:srgbClr val="A44DE7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Replace old units of measure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F31E7B-3C09-1A6B-6AB4-227B901426FB}"/>
              </a:ext>
            </a:extLst>
          </p:cNvPr>
          <p:cNvSpPr txBox="1"/>
          <p:nvPr/>
        </p:nvSpPr>
        <p:spPr>
          <a:xfrm>
            <a:off x="1536192" y="5283490"/>
            <a:ext cx="64611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Verify the results by re-running </a:t>
            </a:r>
            <a:r>
              <a:rPr lang="en-US" dirty="0" err="1"/>
              <a:t>findUnits</a:t>
            </a:r>
            <a:r>
              <a:rPr lang="en-US" dirty="0"/>
              <a:t>-[client].</a:t>
            </a:r>
            <a:r>
              <a:rPr lang="en-US" dirty="0" err="1"/>
              <a:t>rq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Modify client artifacts to use the new units in place of the old units.</a:t>
            </a:r>
          </a:p>
        </p:txBody>
      </p:sp>
    </p:spTree>
    <p:extLst>
      <p:ext uri="{BB962C8B-B14F-4D97-AF65-F5344CB8AC3E}">
        <p14:creationId xmlns:p14="http://schemas.microsoft.com/office/powerpoint/2010/main" val="1414854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3F94C50-F6E6-5440-6A4C-FB6E662953A4}"/>
              </a:ext>
            </a:extLst>
          </p:cNvPr>
          <p:cNvSpPr txBox="1"/>
          <p:nvPr/>
        </p:nvSpPr>
        <p:spPr>
          <a:xfrm>
            <a:off x="621792" y="430506"/>
            <a:ext cx="6235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Add new Aspects to Magnitudes: concept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33DEB5-6218-F703-8466-18F5788CB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A942EC-B52A-2864-BFF3-AD285AF2E903}"/>
              </a:ext>
            </a:extLst>
          </p:cNvPr>
          <p:cNvSpPr txBox="1"/>
          <p:nvPr/>
        </p:nvSpPr>
        <p:spPr>
          <a:xfrm>
            <a:off x="4487006" y="4257554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:_patio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D0923-CFC3-70BA-5BF4-B95310477EDD}"/>
              </a:ext>
            </a:extLst>
          </p:cNvPr>
          <p:cNvSpPr txBox="1"/>
          <p:nvPr/>
        </p:nvSpPr>
        <p:spPr>
          <a:xfrm>
            <a:off x="6721953" y="425755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:_magnitude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2604AB8-CC8C-A3D1-7660-41E2D3CDFB95}"/>
              </a:ext>
            </a:extLst>
          </p:cNvPr>
          <p:cNvCxnSpPr>
            <a:stCxn id="2" idx="3"/>
            <a:endCxn id="8" idx="1"/>
          </p:cNvCxnSpPr>
          <p:nvPr/>
        </p:nvCxnSpPr>
        <p:spPr>
          <a:xfrm>
            <a:off x="5331596" y="4442220"/>
            <a:ext cx="13903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B6B67BE-4E66-43FB-32CA-183C525C4C48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>
            <a:off x="8099253" y="4442220"/>
            <a:ext cx="447147" cy="240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819297-E50A-0A49-CFF2-2486068A4C52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 flipV="1">
            <a:off x="8099253" y="4189592"/>
            <a:ext cx="447147" cy="252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75B558B-398B-5C52-37A5-D1260B660B30}"/>
              </a:ext>
            </a:extLst>
          </p:cNvPr>
          <p:cNvSpPr txBox="1"/>
          <p:nvPr/>
        </p:nvSpPr>
        <p:spPr>
          <a:xfrm>
            <a:off x="8546400" y="400492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224940-864A-AA93-5C7A-A28C38B08D4C}"/>
              </a:ext>
            </a:extLst>
          </p:cNvPr>
          <p:cNvSpPr txBox="1"/>
          <p:nvPr/>
        </p:nvSpPr>
        <p:spPr>
          <a:xfrm>
            <a:off x="8546400" y="4497826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sq. ft.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465C4F-E64B-E898-1CE0-EBE8338F8CE7}"/>
              </a:ext>
            </a:extLst>
          </p:cNvPr>
          <p:cNvSpPr txBox="1"/>
          <p:nvPr/>
        </p:nvSpPr>
        <p:spPr>
          <a:xfrm>
            <a:off x="6418718" y="5399200"/>
            <a:ext cx="197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gistd</a:t>
            </a:r>
            <a:r>
              <a:rPr lang="en-US" dirty="0">
                <a:solidFill>
                  <a:srgbClr val="00B050"/>
                </a:solidFill>
              </a:rPr>
              <a:t>:_</a:t>
            </a:r>
            <a:r>
              <a:rPr lang="en-US" dirty="0" err="1">
                <a:solidFill>
                  <a:srgbClr val="00B050"/>
                </a:solidFill>
              </a:rPr>
              <a:t>Aspect_area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685B3B-1277-9986-A7C6-1D5A1B250FFA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 flipH="1">
            <a:off x="7404661" y="4626886"/>
            <a:ext cx="5942" cy="772314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BD66FE3-3561-00D7-5698-4426D2962659}"/>
              </a:ext>
            </a:extLst>
          </p:cNvPr>
          <p:cNvSpPr txBox="1"/>
          <p:nvPr/>
        </p:nvSpPr>
        <p:spPr>
          <a:xfrm>
            <a:off x="5989338" y="4843766"/>
            <a:ext cx="1424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err="1">
                <a:solidFill>
                  <a:srgbClr val="00B050"/>
                </a:solidFill>
              </a:rPr>
              <a:t>gist:hasAspect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C904E5D-55F4-A1B1-E356-F72F859B910E}"/>
              </a:ext>
            </a:extLst>
          </p:cNvPr>
          <p:cNvSpPr/>
          <p:nvPr/>
        </p:nvSpPr>
        <p:spPr>
          <a:xfrm>
            <a:off x="4094859" y="3689100"/>
            <a:ext cx="5969895" cy="219808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BFC81F-B0B5-C2B8-1CBD-8A6CBE6FEB3D}"/>
              </a:ext>
            </a:extLst>
          </p:cNvPr>
          <p:cNvSpPr txBox="1"/>
          <p:nvPr/>
        </p:nvSpPr>
        <p:spPr>
          <a:xfrm>
            <a:off x="3674277" y="3888222"/>
            <a:ext cx="696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after: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28AA41-295D-1EA7-FF41-CC86238090FC}"/>
              </a:ext>
            </a:extLst>
          </p:cNvPr>
          <p:cNvSpPr/>
          <p:nvPr/>
        </p:nvSpPr>
        <p:spPr>
          <a:xfrm>
            <a:off x="8054805" y="385471"/>
            <a:ext cx="3892378" cy="5693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Insert new aspects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82E9A0-FA9E-B3C3-9EF9-F5F9F370E318}"/>
              </a:ext>
            </a:extLst>
          </p:cNvPr>
          <p:cNvSpPr txBox="1"/>
          <p:nvPr/>
        </p:nvSpPr>
        <p:spPr>
          <a:xfrm>
            <a:off x="1746672" y="2336065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:_patio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A3692F-FA9C-552E-407E-C033BA916DB1}"/>
              </a:ext>
            </a:extLst>
          </p:cNvPr>
          <p:cNvSpPr txBox="1"/>
          <p:nvPr/>
        </p:nvSpPr>
        <p:spPr>
          <a:xfrm>
            <a:off x="3981619" y="2336065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:_magnitude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1B56508-BA21-0A46-E257-BA1B0CEAE7B8}"/>
              </a:ext>
            </a:extLst>
          </p:cNvPr>
          <p:cNvCxnSpPr>
            <a:stCxn id="25" idx="3"/>
            <a:endCxn id="26" idx="1"/>
          </p:cNvCxnSpPr>
          <p:nvPr/>
        </p:nvCxnSpPr>
        <p:spPr>
          <a:xfrm>
            <a:off x="2591262" y="2520731"/>
            <a:ext cx="139035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C3BE664-F852-8DDF-241E-23C3EF43D590}"/>
              </a:ext>
            </a:extLst>
          </p:cNvPr>
          <p:cNvCxnSpPr>
            <a:cxnSpLocks/>
            <a:stCxn id="26" idx="3"/>
            <a:endCxn id="31" idx="1"/>
          </p:cNvCxnSpPr>
          <p:nvPr/>
        </p:nvCxnSpPr>
        <p:spPr>
          <a:xfrm>
            <a:off x="5358919" y="2520731"/>
            <a:ext cx="447147" cy="240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650093C-F47B-344F-B75A-ED14F7B48F58}"/>
              </a:ext>
            </a:extLst>
          </p:cNvPr>
          <p:cNvCxnSpPr>
            <a:cxnSpLocks/>
            <a:stCxn id="26" idx="3"/>
            <a:endCxn id="30" idx="1"/>
          </p:cNvCxnSpPr>
          <p:nvPr/>
        </p:nvCxnSpPr>
        <p:spPr>
          <a:xfrm flipV="1">
            <a:off x="5358919" y="2268103"/>
            <a:ext cx="447147" cy="252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59E4A5B-F41A-8D87-2AA4-3931696FB893}"/>
              </a:ext>
            </a:extLst>
          </p:cNvPr>
          <p:cNvSpPr txBox="1"/>
          <p:nvPr/>
        </p:nvSpPr>
        <p:spPr>
          <a:xfrm>
            <a:off x="5806066" y="20834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EB57ED-50DC-EC40-71C0-4FD76050135F}"/>
              </a:ext>
            </a:extLst>
          </p:cNvPr>
          <p:cNvSpPr txBox="1"/>
          <p:nvPr/>
        </p:nvSpPr>
        <p:spPr>
          <a:xfrm>
            <a:off x="5806066" y="2576337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sq. ft.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69D9336-14CD-D771-CA46-A55147BF354E}"/>
              </a:ext>
            </a:extLst>
          </p:cNvPr>
          <p:cNvSpPr/>
          <p:nvPr/>
        </p:nvSpPr>
        <p:spPr>
          <a:xfrm>
            <a:off x="1354525" y="1726040"/>
            <a:ext cx="5969895" cy="167398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F163C7-996B-D111-5D5E-4AE2B48B191A}"/>
              </a:ext>
            </a:extLst>
          </p:cNvPr>
          <p:cNvSpPr txBox="1"/>
          <p:nvPr/>
        </p:nvSpPr>
        <p:spPr>
          <a:xfrm>
            <a:off x="765084" y="1802435"/>
            <a:ext cx="86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before:</a:t>
            </a:r>
          </a:p>
        </p:txBody>
      </p:sp>
    </p:spTree>
    <p:extLst>
      <p:ext uri="{BB962C8B-B14F-4D97-AF65-F5344CB8AC3E}">
        <p14:creationId xmlns:p14="http://schemas.microsoft.com/office/powerpoint/2010/main" val="604439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5B46562-BBEE-09AA-DDD5-33286BE91F6F}"/>
              </a:ext>
            </a:extLst>
          </p:cNvPr>
          <p:cNvSpPr/>
          <p:nvPr/>
        </p:nvSpPr>
        <p:spPr>
          <a:xfrm>
            <a:off x="1536192" y="304190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Client Unit of Measure</a:t>
            </a:r>
          </a:p>
          <a:p>
            <a:pPr algn="ctr"/>
            <a:r>
              <a:rPr lang="en-US" dirty="0">
                <a:solidFill>
                  <a:srgbClr val="0070C0"/>
                </a:solidFill>
              </a:rPr>
              <a:t>Reference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2E8B55-0BA6-0CD7-D975-EB3E5B27694E}"/>
              </a:ext>
            </a:extLst>
          </p:cNvPr>
          <p:cNvSpPr txBox="1"/>
          <p:nvPr/>
        </p:nvSpPr>
        <p:spPr>
          <a:xfrm>
            <a:off x="4057236" y="310620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F94C50-F6E6-5440-6A4C-FB6E662953A4}"/>
              </a:ext>
            </a:extLst>
          </p:cNvPr>
          <p:cNvSpPr txBox="1"/>
          <p:nvPr/>
        </p:nvSpPr>
        <p:spPr>
          <a:xfrm>
            <a:off x="621792" y="430506"/>
            <a:ext cx="4892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Add new Aspects to Magnitudes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33DEB5-6218-F703-8466-18F5788CB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8F862C-DFC6-E0C7-0DC3-153C9359BA0A}"/>
              </a:ext>
            </a:extLst>
          </p:cNvPr>
          <p:cNvSpPr txBox="1"/>
          <p:nvPr/>
        </p:nvSpPr>
        <p:spPr>
          <a:xfrm>
            <a:off x="4057236" y="184529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Magnitude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92811D35-5209-F20F-3B7F-89FD89661A72}"/>
              </a:ext>
            </a:extLst>
          </p:cNvPr>
          <p:cNvSpPr/>
          <p:nvPr/>
        </p:nvSpPr>
        <p:spPr>
          <a:xfrm>
            <a:off x="1097280" y="2099985"/>
            <a:ext cx="438912" cy="1633072"/>
          </a:xfrm>
          <a:custGeom>
            <a:avLst/>
            <a:gdLst>
              <a:gd name="connsiteX0" fmla="*/ 609600 w 609600"/>
              <a:gd name="connsiteY0" fmla="*/ 0 h 3133344"/>
              <a:gd name="connsiteX1" fmla="*/ 0 w 609600"/>
              <a:gd name="connsiteY1" fmla="*/ 1499616 h 3133344"/>
              <a:gd name="connsiteX2" fmla="*/ 609600 w 609600"/>
              <a:gd name="connsiteY2" fmla="*/ 3133344 h 31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3133344">
                <a:moveTo>
                  <a:pt x="609600" y="0"/>
                </a:moveTo>
                <a:cubicBezTo>
                  <a:pt x="304800" y="488696"/>
                  <a:pt x="0" y="977392"/>
                  <a:pt x="0" y="1499616"/>
                </a:cubicBezTo>
                <a:cubicBezTo>
                  <a:pt x="0" y="2021840"/>
                  <a:pt x="304800" y="2577592"/>
                  <a:pt x="609600" y="3133344"/>
                </a:cubicBezTo>
              </a:path>
            </a:pathLst>
          </a:custGeom>
          <a:noFill/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BF9D92-D17F-27EB-B4CE-0B4D840127CA}"/>
              </a:ext>
            </a:extLst>
          </p:cNvPr>
          <p:cNvSpPr txBox="1"/>
          <p:nvPr/>
        </p:nvSpPr>
        <p:spPr>
          <a:xfrm>
            <a:off x="5671635" y="1845298"/>
            <a:ext cx="584846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insertAspects</a:t>
            </a:r>
            <a:r>
              <a:rPr lang="en-US" dirty="0"/>
              <a:t>[1-5]-[client].</a:t>
            </a:r>
            <a:r>
              <a:rPr lang="en-US" dirty="0" err="1"/>
              <a:t>rq</a:t>
            </a:r>
            <a:endParaRPr lang="en-US" dirty="0"/>
          </a:p>
          <a:p>
            <a:r>
              <a:rPr lang="en-US" dirty="0"/>
              <a:t>Customize the five scripts with values from previous steps.</a:t>
            </a:r>
          </a:p>
          <a:p>
            <a:endParaRPr lang="en-US" dirty="0"/>
          </a:p>
          <a:p>
            <a:r>
              <a:rPr lang="en-US" dirty="0"/>
              <a:t>Run </a:t>
            </a:r>
            <a:r>
              <a:rPr lang="en-US" dirty="0" err="1"/>
              <a:t>findMagnitudesWithNoAspect.rq</a:t>
            </a:r>
            <a:r>
              <a:rPr lang="en-US" dirty="0"/>
              <a:t> to check results.</a:t>
            </a:r>
          </a:p>
          <a:p>
            <a:endParaRPr lang="en-US" dirty="0"/>
          </a:p>
          <a:p>
            <a:r>
              <a:rPr lang="en-US" dirty="0"/>
              <a:t>See if magnitudes with no aspect have a reasonable default,</a:t>
            </a:r>
          </a:p>
          <a:p>
            <a:r>
              <a:rPr lang="en-US" dirty="0"/>
              <a:t>e.g. square feet might always have the same Aspect.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28AA41-295D-1EA7-FF41-CC86238090FC}"/>
              </a:ext>
            </a:extLst>
          </p:cNvPr>
          <p:cNvSpPr/>
          <p:nvPr/>
        </p:nvSpPr>
        <p:spPr>
          <a:xfrm>
            <a:off x="8054805" y="385471"/>
            <a:ext cx="3892378" cy="5693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Insert new aspects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98D84F-4F57-9186-A80E-504C5B1B58F1}"/>
              </a:ext>
            </a:extLst>
          </p:cNvPr>
          <p:cNvSpPr txBox="1"/>
          <p:nvPr/>
        </p:nvSpPr>
        <p:spPr>
          <a:xfrm>
            <a:off x="621792" y="5400274"/>
            <a:ext cx="10487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Tip: do not include Monetary or </a:t>
            </a:r>
            <a:r>
              <a:rPr lang="en-US" dirty="0" err="1"/>
              <a:t>MonetaryPerDuration</a:t>
            </a:r>
            <a:r>
              <a:rPr lang="en-US" dirty="0"/>
              <a:t> in the first pass (a more specific value may be present).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AFC72F-EC5F-A229-1FC6-CF0E029641C3}"/>
              </a:ext>
            </a:extLst>
          </p:cNvPr>
          <p:cNvSpPr txBox="1"/>
          <p:nvPr/>
        </p:nvSpPr>
        <p:spPr>
          <a:xfrm>
            <a:off x="621792" y="4838216"/>
            <a:ext cx="4647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Modify client artifacts to use the new aspects.</a:t>
            </a:r>
          </a:p>
        </p:txBody>
      </p:sp>
    </p:spTree>
    <p:extLst>
      <p:ext uri="{BB962C8B-B14F-4D97-AF65-F5344CB8AC3E}">
        <p14:creationId xmlns:p14="http://schemas.microsoft.com/office/powerpoint/2010/main" val="413707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 a nutshell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8F2C81-D141-1387-470C-7AA6A9BB60F9}"/>
              </a:ext>
            </a:extLst>
          </p:cNvPr>
          <p:cNvSpPr txBox="1"/>
          <p:nvPr/>
        </p:nvSpPr>
        <p:spPr>
          <a:xfrm>
            <a:off x="621792" y="1235676"/>
            <a:ext cx="9387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main objective is to use the new pattern for magnitudes, with standardized units of measure.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73F613-31D0-8ACD-C857-4717BFDDD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99" y="2455338"/>
            <a:ext cx="5751768" cy="216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9BBD44-922C-2D3E-6BDD-06DBA10EBA1E}"/>
              </a:ext>
            </a:extLst>
          </p:cNvPr>
          <p:cNvSpPr txBox="1"/>
          <p:nvPr/>
        </p:nvSpPr>
        <p:spPr>
          <a:xfrm>
            <a:off x="7093404" y="2544790"/>
            <a:ext cx="197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gistd</a:t>
            </a:r>
            <a:r>
              <a:rPr lang="en-US" dirty="0">
                <a:solidFill>
                  <a:srgbClr val="0070C0"/>
                </a:solidFill>
              </a:rPr>
              <a:t>:_</a:t>
            </a:r>
            <a:r>
              <a:rPr lang="en-US" dirty="0" err="1">
                <a:solidFill>
                  <a:srgbClr val="0070C0"/>
                </a:solidFill>
              </a:rPr>
              <a:t>Aspect_area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3A5F6F-56A3-382C-43C1-9DC18AEBDC77}"/>
              </a:ext>
            </a:extLst>
          </p:cNvPr>
          <p:cNvSpPr txBox="1"/>
          <p:nvPr/>
        </p:nvSpPr>
        <p:spPr>
          <a:xfrm>
            <a:off x="7076661" y="3335291"/>
            <a:ext cx="351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gistd</a:t>
            </a:r>
            <a:r>
              <a:rPr lang="en-US" dirty="0">
                <a:solidFill>
                  <a:srgbClr val="0070C0"/>
                </a:solidFill>
              </a:rPr>
              <a:t>:_</a:t>
            </a:r>
            <a:r>
              <a:rPr lang="en-US" dirty="0" err="1">
                <a:solidFill>
                  <a:srgbClr val="0070C0"/>
                </a:solidFill>
              </a:rPr>
              <a:t>UnitOfMeasure_square_foot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5B5297-F568-59BA-6D23-14FCD19ED5F2}"/>
              </a:ext>
            </a:extLst>
          </p:cNvPr>
          <p:cNvSpPr txBox="1"/>
          <p:nvPr/>
        </p:nvSpPr>
        <p:spPr>
          <a:xfrm>
            <a:off x="7093403" y="4157960"/>
            <a:ext cx="206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“144”^^</a:t>
            </a:r>
            <a:r>
              <a:rPr lang="en-US" dirty="0" err="1">
                <a:solidFill>
                  <a:srgbClr val="0070C0"/>
                </a:solidFill>
              </a:rPr>
              <a:t>xsd:decimal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5CA10B-373D-6F3D-217F-783965E42490}"/>
              </a:ext>
            </a:extLst>
          </p:cNvPr>
          <p:cNvSpPr txBox="1"/>
          <p:nvPr/>
        </p:nvSpPr>
        <p:spPr>
          <a:xfrm>
            <a:off x="7093403" y="1942883"/>
            <a:ext cx="1039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example: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7B16BA-107F-B1E0-E891-EC192D603D2B}"/>
              </a:ext>
            </a:extLst>
          </p:cNvPr>
          <p:cNvSpPr txBox="1"/>
          <p:nvPr/>
        </p:nvSpPr>
        <p:spPr>
          <a:xfrm>
            <a:off x="1218399" y="5906585"/>
            <a:ext cx="415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gistd</a:t>
            </a:r>
            <a:r>
              <a:rPr lang="en-US" dirty="0"/>
              <a:t> is the prefix for gist reference data.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C0BF59-86CB-02E3-3AA5-ABA642E34E05}"/>
              </a:ext>
            </a:extLst>
          </p:cNvPr>
          <p:cNvSpPr txBox="1"/>
          <p:nvPr/>
        </p:nvSpPr>
        <p:spPr>
          <a:xfrm>
            <a:off x="1218399" y="5174166"/>
            <a:ext cx="9421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 aspect is a measurable characteristic such as height, weight, cycle time, cost, etc.</a:t>
            </a:r>
          </a:p>
          <a:p>
            <a:r>
              <a:rPr lang="en-US" dirty="0"/>
              <a:t>Semantic Arts has a curated set of aspects and units of measure that clients and gist users can use.</a:t>
            </a:r>
          </a:p>
        </p:txBody>
      </p:sp>
    </p:spTree>
    <p:extLst>
      <p:ext uri="{BB962C8B-B14F-4D97-AF65-F5344CB8AC3E}">
        <p14:creationId xmlns:p14="http://schemas.microsoft.com/office/powerpoint/2010/main" val="403194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4971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Use </a:t>
            </a:r>
            <a:r>
              <a:rPr lang="en-US" sz="2800" dirty="0" err="1"/>
              <a:t>hasMultiplier</a:t>
            </a:r>
            <a:r>
              <a:rPr lang="en-US" sz="2800" dirty="0"/>
              <a:t> and </a:t>
            </a:r>
            <a:r>
              <a:rPr lang="en-US" sz="2800" dirty="0" err="1"/>
              <a:t>hasDivisor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11A64-8E38-FBC4-E592-50F420EA0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60E63F-1AF2-9855-3745-58441EF6C794}"/>
              </a:ext>
            </a:extLst>
          </p:cNvPr>
          <p:cNvSpPr txBox="1"/>
          <p:nvPr/>
        </p:nvSpPr>
        <p:spPr>
          <a:xfrm>
            <a:off x="4326533" y="3579112"/>
            <a:ext cx="176946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gist:hasMultiplicand</a:t>
            </a:r>
            <a:endParaRPr lang="en-US" sz="1400" dirty="0"/>
          </a:p>
          <a:p>
            <a:r>
              <a:rPr lang="en-US" sz="1400" dirty="0" err="1"/>
              <a:t>gist:hasNumerator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87311B-E400-C30E-0226-D3DCC7D19317}"/>
              </a:ext>
            </a:extLst>
          </p:cNvPr>
          <p:cNvSpPr txBox="1"/>
          <p:nvPr/>
        </p:nvSpPr>
        <p:spPr>
          <a:xfrm>
            <a:off x="6406196" y="3579112"/>
            <a:ext cx="176946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gist:hasDenominator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5946DF-DEFD-0F55-C880-E3BC38B194E9}"/>
              </a:ext>
            </a:extLst>
          </p:cNvPr>
          <p:cNvSpPr txBox="1"/>
          <p:nvPr/>
        </p:nvSpPr>
        <p:spPr>
          <a:xfrm>
            <a:off x="6406196" y="4903732"/>
            <a:ext cx="1769467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gist:hasDivisor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D4E1EC-1D57-F79B-BE38-849BBB146D76}"/>
              </a:ext>
            </a:extLst>
          </p:cNvPr>
          <p:cNvSpPr txBox="1"/>
          <p:nvPr/>
        </p:nvSpPr>
        <p:spPr>
          <a:xfrm>
            <a:off x="4326533" y="4903732"/>
            <a:ext cx="1769467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gist:hasMultiplier</a:t>
            </a:r>
            <a:endParaRPr lang="en-US" sz="14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B48973C-CEF0-A535-290F-43DECE07051E}"/>
              </a:ext>
            </a:extLst>
          </p:cNvPr>
          <p:cNvSpPr/>
          <p:nvPr/>
        </p:nvSpPr>
        <p:spPr>
          <a:xfrm>
            <a:off x="6717905" y="4234808"/>
            <a:ext cx="1146048" cy="5364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DE661D0F-7A19-D51E-F1BB-85203CAFF12C}"/>
              </a:ext>
            </a:extLst>
          </p:cNvPr>
          <p:cNvSpPr/>
          <p:nvPr/>
        </p:nvSpPr>
        <p:spPr>
          <a:xfrm>
            <a:off x="4638242" y="4234808"/>
            <a:ext cx="1146048" cy="5364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20285C-265B-6C32-F2EC-FB1CC83FDF0F}"/>
              </a:ext>
            </a:extLst>
          </p:cNvPr>
          <p:cNvSpPr txBox="1"/>
          <p:nvPr/>
        </p:nvSpPr>
        <p:spPr>
          <a:xfrm>
            <a:off x="1453140" y="1500593"/>
            <a:ext cx="100033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multiplierDivisor1.rq</a:t>
            </a:r>
          </a:p>
          <a:p>
            <a:r>
              <a:rPr lang="en-US" dirty="0"/>
              <a:t>multiplierDivisor2.rq (run repeatedly until it no longer makes changes)</a:t>
            </a:r>
          </a:p>
          <a:p>
            <a:r>
              <a:rPr lang="en-US" dirty="0"/>
              <a:t>multiplierDivisor3.rq</a:t>
            </a:r>
          </a:p>
          <a:p>
            <a:endParaRPr lang="en-US" dirty="0"/>
          </a:p>
          <a:p>
            <a:r>
              <a:rPr lang="en-US" dirty="0"/>
              <a:t>Add this conversion to the end of the client data ingestion pipeline, or update transformations upstream.</a:t>
            </a:r>
          </a:p>
          <a:p>
            <a:r>
              <a:rPr lang="en-US" dirty="0"/>
              <a:t>Modify client artifacts that use these properties.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B349C9-F9A3-CF70-4CE1-41EEF2A5DA9B}"/>
              </a:ext>
            </a:extLst>
          </p:cNvPr>
          <p:cNvSpPr/>
          <p:nvPr/>
        </p:nvSpPr>
        <p:spPr>
          <a:xfrm>
            <a:off x="8036011" y="373081"/>
            <a:ext cx="3892378" cy="5693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Flatten numerator/denominator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18B3D4-FFC3-CD94-455E-97EA412E8987}"/>
              </a:ext>
            </a:extLst>
          </p:cNvPr>
          <p:cNvSpPr txBox="1"/>
          <p:nvPr/>
        </p:nvSpPr>
        <p:spPr>
          <a:xfrm>
            <a:off x="1453140" y="5573406"/>
            <a:ext cx="67225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Modify client artifacts to use </a:t>
            </a:r>
            <a:r>
              <a:rPr lang="en-US" dirty="0" err="1"/>
              <a:t>hasMultiplier</a:t>
            </a:r>
            <a:r>
              <a:rPr lang="en-US" dirty="0"/>
              <a:t> and </a:t>
            </a:r>
            <a:r>
              <a:rPr lang="en-US" dirty="0" err="1"/>
              <a:t>hasDivisor</a:t>
            </a:r>
            <a:r>
              <a:rPr lang="en-US" dirty="0"/>
              <a:t>, </a:t>
            </a:r>
          </a:p>
          <a:p>
            <a:r>
              <a:rPr lang="en-US" dirty="0"/>
              <a:t>and stop using </a:t>
            </a:r>
            <a:r>
              <a:rPr lang="en-US" dirty="0" err="1"/>
              <a:t>hasMultiplican</a:t>
            </a:r>
            <a:r>
              <a:rPr lang="en-US" dirty="0"/>
              <a:t>, </a:t>
            </a:r>
            <a:r>
              <a:rPr lang="en-US" dirty="0" err="1"/>
              <a:t>hasNumerator</a:t>
            </a:r>
            <a:r>
              <a:rPr lang="en-US" dirty="0"/>
              <a:t>, and </a:t>
            </a:r>
            <a:r>
              <a:rPr lang="en-US" dirty="0" err="1"/>
              <a:t>hasDenominator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4840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9211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Replace properties,</a:t>
            </a:r>
          </a:p>
          <a:p>
            <a:r>
              <a:rPr lang="en-US" sz="2800" dirty="0"/>
              <a:t>replace references to subclasses of Magnitude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82BA8E-C8B6-6EC9-763A-66184B850DCE}"/>
              </a:ext>
            </a:extLst>
          </p:cNvPr>
          <p:cNvSpPr txBox="1"/>
          <p:nvPr/>
        </p:nvSpPr>
        <p:spPr>
          <a:xfrm>
            <a:off x="1008044" y="1972285"/>
            <a:ext cx="10739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Run </a:t>
            </a:r>
            <a:r>
              <a:rPr lang="en-US" sz="1800" dirty="0" err="1"/>
              <a:t>replaceProperties</a:t>
            </a:r>
            <a:r>
              <a:rPr lang="en-US" dirty="0"/>
              <a:t>-[client].</a:t>
            </a:r>
            <a:r>
              <a:rPr lang="en-US" dirty="0" err="1"/>
              <a:t>rq</a:t>
            </a:r>
            <a:r>
              <a:rPr lang="en-US" dirty="0"/>
              <a:t> to replace old properties.  Modify client artifacts.</a:t>
            </a:r>
            <a:endParaRPr lang="en-US" sz="1800" dirty="0"/>
          </a:p>
          <a:p>
            <a:endParaRPr lang="en-US" dirty="0"/>
          </a:p>
          <a:p>
            <a:r>
              <a:rPr lang="en-US" sz="1800" dirty="0"/>
              <a:t>Run </a:t>
            </a:r>
            <a:r>
              <a:rPr lang="en-US" sz="1800" dirty="0" err="1"/>
              <a:t>putMagnitudesInClass.rq</a:t>
            </a:r>
            <a:r>
              <a:rPr lang="en-US" sz="1800" dirty="0"/>
              <a:t>  to put every magnitude in the Magnitude class (if not already in it). Modify client artifacts.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10C534-7D7D-0E24-BA52-13956D34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21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C29C24-9A62-F9A2-05B2-75D418268091}"/>
              </a:ext>
            </a:extLst>
          </p:cNvPr>
          <p:cNvSpPr/>
          <p:nvPr/>
        </p:nvSpPr>
        <p:spPr>
          <a:xfrm>
            <a:off x="8036011" y="407423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things no longer needed</a:t>
            </a:r>
          </a:p>
        </p:txBody>
      </p:sp>
    </p:spTree>
    <p:extLst>
      <p:ext uri="{BB962C8B-B14F-4D97-AF65-F5344CB8AC3E}">
        <p14:creationId xmlns:p14="http://schemas.microsoft.com/office/powerpoint/2010/main" val="2245758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3079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Remove old aspects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82BA8E-C8B6-6EC9-763A-66184B850DCE}"/>
              </a:ext>
            </a:extLst>
          </p:cNvPr>
          <p:cNvSpPr txBox="1"/>
          <p:nvPr/>
        </p:nvSpPr>
        <p:spPr>
          <a:xfrm>
            <a:off x="1008044" y="1972285"/>
            <a:ext cx="56854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Edit and run removeOldAspects1 and removeOldAspects2.</a:t>
            </a:r>
          </a:p>
          <a:p>
            <a:endParaRPr lang="en-US" dirty="0"/>
          </a:p>
          <a:p>
            <a:r>
              <a:rPr lang="en-US" dirty="0"/>
              <a:t>Modify client artifacts that create or use these old aspects.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10C534-7D7D-0E24-BA52-13956D34C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C29C24-9A62-F9A2-05B2-75D418268091}"/>
              </a:ext>
            </a:extLst>
          </p:cNvPr>
          <p:cNvSpPr/>
          <p:nvPr/>
        </p:nvSpPr>
        <p:spPr>
          <a:xfrm>
            <a:off x="8036011" y="407423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things no longer needed</a:t>
            </a:r>
          </a:p>
        </p:txBody>
      </p:sp>
    </p:spTree>
    <p:extLst>
      <p:ext uri="{BB962C8B-B14F-4D97-AF65-F5344CB8AC3E}">
        <p14:creationId xmlns:p14="http://schemas.microsoft.com/office/powerpoint/2010/main" val="3115174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491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Remove other properties no longer needed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4CE70-A0FB-AFA0-B7E0-904532F99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0CED60-7C75-7582-081E-5088C6C35F65}"/>
              </a:ext>
            </a:extLst>
          </p:cNvPr>
          <p:cNvSpPr txBox="1"/>
          <p:nvPr/>
        </p:nvSpPr>
        <p:spPr>
          <a:xfrm>
            <a:off x="784260" y="1485812"/>
            <a:ext cx="8672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Remove triples that use properties no longer needed.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EFA72E-6219-390B-7A79-0F35D6B33D57}"/>
              </a:ext>
            </a:extLst>
          </p:cNvPr>
          <p:cNvSpPr txBox="1"/>
          <p:nvPr/>
        </p:nvSpPr>
        <p:spPr>
          <a:xfrm>
            <a:off x="3740808" y="2404619"/>
            <a:ext cx="2464287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/>
              <a:t>gist:hasBaseUnit</a:t>
            </a:r>
            <a:endParaRPr lang="en-US" dirty="0"/>
          </a:p>
          <a:p>
            <a:r>
              <a:rPr lang="en-US" dirty="0" err="1"/>
              <a:t>gist:hasStandardUnit</a:t>
            </a:r>
            <a:endParaRPr lang="en-US" dirty="0"/>
          </a:p>
          <a:p>
            <a:r>
              <a:rPr lang="en-US" dirty="0" err="1"/>
              <a:t>gist:isAspectOf</a:t>
            </a:r>
            <a:endParaRPr lang="en-US" dirty="0"/>
          </a:p>
          <a:p>
            <a:r>
              <a:rPr lang="en-US" dirty="0"/>
              <a:t>etc.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235CB0A1-BCDB-9E3D-2041-5D494517CE6F}"/>
              </a:ext>
            </a:extLst>
          </p:cNvPr>
          <p:cNvSpPr/>
          <p:nvPr/>
        </p:nvSpPr>
        <p:spPr>
          <a:xfrm>
            <a:off x="4399927" y="3749057"/>
            <a:ext cx="1146048" cy="5364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D3492A1-6F48-6AF7-AA91-BF7DA8162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953" y="4391128"/>
            <a:ext cx="797996" cy="7979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5FB624-6281-E82F-1A26-B4C8B047B472}"/>
              </a:ext>
            </a:extLst>
          </p:cNvPr>
          <p:cNvSpPr txBox="1"/>
          <p:nvPr/>
        </p:nvSpPr>
        <p:spPr>
          <a:xfrm>
            <a:off x="5806677" y="3832615"/>
            <a:ext cx="245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removeOldProperties.rq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C1ABD5-F746-0039-97C2-E6037E59422E}"/>
              </a:ext>
            </a:extLst>
          </p:cNvPr>
          <p:cNvSpPr/>
          <p:nvPr/>
        </p:nvSpPr>
        <p:spPr>
          <a:xfrm>
            <a:off x="8036011" y="407423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things no longer needed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EDCC78-1C42-71EB-8571-6BA64754BBE3}"/>
              </a:ext>
            </a:extLst>
          </p:cNvPr>
          <p:cNvSpPr txBox="1"/>
          <p:nvPr/>
        </p:nvSpPr>
        <p:spPr>
          <a:xfrm>
            <a:off x="925286" y="5769429"/>
            <a:ext cx="733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artifacts that use these properties (data ingestion, data queries, etc.)</a:t>
            </a:r>
          </a:p>
        </p:txBody>
      </p:sp>
    </p:spTree>
    <p:extLst>
      <p:ext uri="{BB962C8B-B14F-4D97-AF65-F5344CB8AC3E}">
        <p14:creationId xmlns:p14="http://schemas.microsoft.com/office/powerpoint/2010/main" val="2540380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370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Update related ontologies and taxonomies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30CA90-241D-000B-3918-53EBA011637D}"/>
              </a:ext>
            </a:extLst>
          </p:cNvPr>
          <p:cNvSpPr txBox="1"/>
          <p:nvPr/>
        </p:nvSpPr>
        <p:spPr>
          <a:xfrm>
            <a:off x="1758908" y="1912253"/>
            <a:ext cx="81306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 ontologies and taxonomies to remove entries that are no longer needed, e.g.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subclasses of Magnitude used to represent aspects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subclasses of </a:t>
            </a:r>
            <a:r>
              <a:rPr lang="en-US" dirty="0" err="1"/>
              <a:t>UnitOfMeasure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properties that are aspect-specific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categories that are used as aspects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966F9B0-0DD0-DD3B-1DDC-FCFFA721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9DC7B7-6831-EE30-858D-2EE7536AFE3E}"/>
              </a:ext>
            </a:extLst>
          </p:cNvPr>
          <p:cNvSpPr/>
          <p:nvPr/>
        </p:nvSpPr>
        <p:spPr>
          <a:xfrm>
            <a:off x="8036011" y="407423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things no longer needed</a:t>
            </a:r>
          </a:p>
        </p:txBody>
      </p:sp>
    </p:spTree>
    <p:extLst>
      <p:ext uri="{BB962C8B-B14F-4D97-AF65-F5344CB8AC3E}">
        <p14:creationId xmlns:p14="http://schemas.microsoft.com/office/powerpoint/2010/main" val="3469997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553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Summary of data conversion process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A093D1-D8B9-1468-1FAC-50AC12AF2DA6}"/>
              </a:ext>
            </a:extLst>
          </p:cNvPr>
          <p:cNvSpPr txBox="1"/>
          <p:nvPr/>
        </p:nvSpPr>
        <p:spPr>
          <a:xfrm>
            <a:off x="1736970" y="2210767"/>
            <a:ext cx="80776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Identify the impact on the client data and artifacts (queries, forms,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Install new version of gist and new client Unit of Measure reference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Update client data and artifacts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Remove things no longer needed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662789-F3A9-D53C-CDFC-08FF1B1F730B}"/>
              </a:ext>
            </a:extLst>
          </p:cNvPr>
          <p:cNvSpPr txBox="1"/>
          <p:nvPr/>
        </p:nvSpPr>
        <p:spPr>
          <a:xfrm>
            <a:off x="1736970" y="5538158"/>
            <a:ext cx="907389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Note: this deck shows the “all-in” approach to data conversion. It can be customized as needed.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18FCC7-7D66-E7A5-F6CA-5D9136E2978E}"/>
              </a:ext>
            </a:extLst>
          </p:cNvPr>
          <p:cNvSpPr txBox="1"/>
          <p:nvPr/>
        </p:nvSpPr>
        <p:spPr>
          <a:xfrm>
            <a:off x="1736970" y="4791247"/>
            <a:ext cx="703711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Note: the term “client” in this deck refers to any Enterprise that uses gist.</a:t>
            </a:r>
          </a:p>
        </p:txBody>
      </p:sp>
    </p:spTree>
    <p:extLst>
      <p:ext uri="{BB962C8B-B14F-4D97-AF65-F5344CB8AC3E}">
        <p14:creationId xmlns:p14="http://schemas.microsoft.com/office/powerpoint/2010/main" val="2632484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263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Steps of Unit of Measure Data Conversion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C7188-0656-466D-E2B2-773EE238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AA334E-4CB3-17BD-516B-B4182A371165}"/>
              </a:ext>
            </a:extLst>
          </p:cNvPr>
          <p:cNvSpPr txBox="1"/>
          <p:nvPr/>
        </p:nvSpPr>
        <p:spPr>
          <a:xfrm>
            <a:off x="5593947" y="978966"/>
            <a:ext cx="29629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findUnits</a:t>
            </a:r>
            <a:endParaRPr lang="en-US" sz="1400" dirty="0"/>
          </a:p>
          <a:p>
            <a:r>
              <a:rPr lang="en-US" sz="1400" dirty="0"/>
              <a:t>findAspects1 through  findAspects5  </a:t>
            </a:r>
          </a:p>
          <a:p>
            <a:r>
              <a:rPr lang="en-US" sz="1400" dirty="0" err="1"/>
              <a:t>checkAspects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A5BAAD-91A4-96D7-4595-5A0BACD49F34}"/>
              </a:ext>
            </a:extLst>
          </p:cNvPr>
          <p:cNvSpPr txBox="1"/>
          <p:nvPr/>
        </p:nvSpPr>
        <p:spPr>
          <a:xfrm>
            <a:off x="5593947" y="5804037"/>
            <a:ext cx="53754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replaceProperties</a:t>
            </a:r>
            <a:r>
              <a:rPr lang="en-US" sz="1400" dirty="0"/>
              <a:t> and </a:t>
            </a:r>
            <a:r>
              <a:rPr lang="en-US" sz="1400" dirty="0" err="1"/>
              <a:t>putMagnitudesInClass</a:t>
            </a:r>
            <a:endParaRPr lang="en-US" sz="1400" dirty="0"/>
          </a:p>
          <a:p>
            <a:r>
              <a:rPr lang="en-US" sz="1400" dirty="0"/>
              <a:t>removeOldAspects1 and removeOldAspects2</a:t>
            </a:r>
          </a:p>
          <a:p>
            <a:r>
              <a:rPr lang="en-US" sz="1400" dirty="0" err="1"/>
              <a:t>removeOldProperties</a:t>
            </a:r>
            <a:endParaRPr lang="en-US" sz="1400" dirty="0"/>
          </a:p>
          <a:p>
            <a:r>
              <a:rPr lang="en-US" sz="1400" dirty="0"/>
              <a:t>update ontologies and taxonomies to remove entries no longer needed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BE16F5-1349-6EF3-770E-B3C21793EAD2}"/>
              </a:ext>
            </a:extLst>
          </p:cNvPr>
          <p:cNvSpPr txBox="1"/>
          <p:nvPr/>
        </p:nvSpPr>
        <p:spPr>
          <a:xfrm>
            <a:off x="5593947" y="2475640"/>
            <a:ext cx="5670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provide Semantic Arts with a list of existing aspects and units</a:t>
            </a:r>
          </a:p>
          <a:p>
            <a:r>
              <a:rPr lang="en-US" sz="1400" dirty="0"/>
              <a:t>Semantic Arts will return a list of corresponding standard aspects and units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E92518-FBCD-5422-EC84-9542DD13D5E9}"/>
              </a:ext>
            </a:extLst>
          </p:cNvPr>
          <p:cNvSpPr/>
          <p:nvPr/>
        </p:nvSpPr>
        <p:spPr>
          <a:xfrm>
            <a:off x="1437740" y="1027064"/>
            <a:ext cx="3892378" cy="56938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9B26F0-2BAA-A89E-D4FD-3E6BFE726A45}"/>
              </a:ext>
            </a:extLst>
          </p:cNvPr>
          <p:cNvSpPr/>
          <p:nvPr/>
        </p:nvSpPr>
        <p:spPr>
          <a:xfrm>
            <a:off x="1437740" y="1728516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impacts to reads, writes, etc.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23834C-311C-F4C7-0C14-C4EDD480AEE5}"/>
              </a:ext>
            </a:extLst>
          </p:cNvPr>
          <p:cNvSpPr/>
          <p:nvPr/>
        </p:nvSpPr>
        <p:spPr>
          <a:xfrm>
            <a:off x="1437740" y="2429968"/>
            <a:ext cx="3892378" cy="5693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Semantic Arts reference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98B2C9-700B-372B-C2AB-C76EBB1DC963}"/>
              </a:ext>
            </a:extLst>
          </p:cNvPr>
          <p:cNvSpPr/>
          <p:nvPr/>
        </p:nvSpPr>
        <p:spPr>
          <a:xfrm>
            <a:off x="1437740" y="3131420"/>
            <a:ext cx="3892378" cy="56938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Load client reference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E69F09-7776-A934-560F-9E7654F1267E}"/>
              </a:ext>
            </a:extLst>
          </p:cNvPr>
          <p:cNvSpPr txBox="1"/>
          <p:nvPr/>
        </p:nvSpPr>
        <p:spPr>
          <a:xfrm>
            <a:off x="5593947" y="3083163"/>
            <a:ext cx="39164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replace gist12 with gist13</a:t>
            </a:r>
          </a:p>
          <a:p>
            <a:r>
              <a:rPr lang="en-US" sz="1400" dirty="0"/>
              <a:t>add namespace for unit of measure reference data </a:t>
            </a:r>
          </a:p>
          <a:p>
            <a:r>
              <a:rPr lang="en-US" sz="1400" dirty="0"/>
              <a:t>copy the reference data to its own named graph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BB2705-7983-6A68-962C-E77C9AB8A577}"/>
              </a:ext>
            </a:extLst>
          </p:cNvPr>
          <p:cNvSpPr/>
          <p:nvPr/>
        </p:nvSpPr>
        <p:spPr>
          <a:xfrm>
            <a:off x="1437740" y="3832872"/>
            <a:ext cx="3892378" cy="569386"/>
          </a:xfrm>
          <a:prstGeom prst="rect">
            <a:avLst/>
          </a:prstGeom>
          <a:solidFill>
            <a:srgbClr val="A44DE7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Replace old units of measure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9DAD98-CB2F-15BE-88E4-E85C740A0185}"/>
              </a:ext>
            </a:extLst>
          </p:cNvPr>
          <p:cNvSpPr/>
          <p:nvPr/>
        </p:nvSpPr>
        <p:spPr>
          <a:xfrm>
            <a:off x="1437740" y="4534324"/>
            <a:ext cx="3892378" cy="56938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Insert new aspects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F7425A-0FA8-CFEB-701D-DE7591BD9AA0}"/>
              </a:ext>
            </a:extLst>
          </p:cNvPr>
          <p:cNvSpPr/>
          <p:nvPr/>
        </p:nvSpPr>
        <p:spPr>
          <a:xfrm>
            <a:off x="1437740" y="5235776"/>
            <a:ext cx="3892378" cy="5693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Flatten numerator/denominator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FD9F98-EADB-4AE9-9EB0-D7688154DB96}"/>
              </a:ext>
            </a:extLst>
          </p:cNvPr>
          <p:cNvSpPr/>
          <p:nvPr/>
        </p:nvSpPr>
        <p:spPr>
          <a:xfrm>
            <a:off x="1437740" y="5937226"/>
            <a:ext cx="3892378" cy="56938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Remove things no longer needed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6FBB13-94A9-B6CC-0B1B-510AA1904876}"/>
              </a:ext>
            </a:extLst>
          </p:cNvPr>
          <p:cNvSpPr txBox="1"/>
          <p:nvPr/>
        </p:nvSpPr>
        <p:spPr>
          <a:xfrm>
            <a:off x="5593947" y="1883508"/>
            <a:ext cx="4397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SPARQL queries, APIs, Forms, documentation, code, etc.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53645D-9153-F390-A75F-A19AB3D82316}"/>
              </a:ext>
            </a:extLst>
          </p:cNvPr>
          <p:cNvSpPr txBox="1"/>
          <p:nvPr/>
        </p:nvSpPr>
        <p:spPr>
          <a:xfrm>
            <a:off x="5593947" y="3983868"/>
            <a:ext cx="42696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/>
              <a:t>replaceUnits</a:t>
            </a:r>
            <a:r>
              <a:rPr lang="en-US" sz="1400" dirty="0"/>
              <a:t> and update reads, writes, etc.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E4A8A2-02C7-C998-6280-D39C52C258B1}"/>
              </a:ext>
            </a:extLst>
          </p:cNvPr>
          <p:cNvSpPr txBox="1"/>
          <p:nvPr/>
        </p:nvSpPr>
        <p:spPr>
          <a:xfrm>
            <a:off x="5593502" y="4606265"/>
            <a:ext cx="54011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insertAspects1 through insertAspects5 and update reads, writes, etc.</a:t>
            </a:r>
          </a:p>
          <a:p>
            <a:r>
              <a:rPr lang="en-US" sz="1400" dirty="0" err="1"/>
              <a:t>findMagnitudesWithNoAspect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5C024B-8FC2-7A9A-E000-C006E95186B0}"/>
              </a:ext>
            </a:extLst>
          </p:cNvPr>
          <p:cNvSpPr txBox="1"/>
          <p:nvPr/>
        </p:nvSpPr>
        <p:spPr>
          <a:xfrm>
            <a:off x="5593947" y="5376283"/>
            <a:ext cx="3506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multiplierDivisor1 through multiplierDivisor3</a:t>
            </a:r>
          </a:p>
        </p:txBody>
      </p:sp>
    </p:spTree>
    <p:extLst>
      <p:ext uri="{BB962C8B-B14F-4D97-AF65-F5344CB8AC3E}">
        <p14:creationId xmlns:p14="http://schemas.microsoft.com/office/powerpoint/2010/main" val="408796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225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Customization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C7188-0656-466D-E2B2-773EE238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2926DC-E4C8-E4B5-9708-52F3AF23BA2F}"/>
              </a:ext>
            </a:extLst>
          </p:cNvPr>
          <p:cNvSpPr txBox="1"/>
          <p:nvPr/>
        </p:nvSpPr>
        <p:spPr>
          <a:xfrm>
            <a:off x="948905" y="1810441"/>
            <a:ext cx="111045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of the queries used during data conversion are generic and others must be customized for the individual client.</a:t>
            </a:r>
          </a:p>
          <a:p>
            <a:endParaRPr lang="en-US" dirty="0"/>
          </a:p>
          <a:p>
            <a:r>
              <a:rPr lang="en-US" dirty="0"/>
              <a:t>If a conversion query has “template” in the filename, copy it to a query with the client name in the filename.</a:t>
            </a:r>
          </a:p>
          <a:p>
            <a:endParaRPr lang="en-US" dirty="0"/>
          </a:p>
          <a:p>
            <a:r>
              <a:rPr lang="en-US" dirty="0"/>
              <a:t>For example: copy </a:t>
            </a:r>
            <a:r>
              <a:rPr lang="en-US" i="1" dirty="0"/>
              <a:t>findAspects1-template.rq</a:t>
            </a:r>
            <a:r>
              <a:rPr lang="en-US" dirty="0"/>
              <a:t>  to  </a:t>
            </a:r>
            <a:r>
              <a:rPr lang="en-US" i="1" dirty="0"/>
              <a:t>findAspects1-</a:t>
            </a:r>
            <a:r>
              <a:rPr lang="en-US" b="1" i="1" dirty="0"/>
              <a:t>sa</a:t>
            </a:r>
            <a:r>
              <a:rPr lang="en-US" i="1" dirty="0"/>
              <a:t>.rq</a:t>
            </a:r>
            <a:r>
              <a:rPr lang="en-US" dirty="0"/>
              <a:t>  for Semantic Arts internal data.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15298D-9470-6AD5-3191-E99F92F26565}"/>
              </a:ext>
            </a:extLst>
          </p:cNvPr>
          <p:cNvSpPr txBox="1"/>
          <p:nvPr/>
        </p:nvSpPr>
        <p:spPr>
          <a:xfrm>
            <a:off x="948905" y="3959818"/>
            <a:ext cx="627126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 sure to review the header of each query for more information.</a:t>
            </a:r>
          </a:p>
        </p:txBody>
      </p:sp>
    </p:spTree>
    <p:extLst>
      <p:ext uri="{BB962C8B-B14F-4D97-AF65-F5344CB8AC3E}">
        <p14:creationId xmlns:p14="http://schemas.microsoft.com/office/powerpoint/2010/main" val="2965326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47FCAC0-5175-A4AF-6D08-D84CF23FF73D}"/>
              </a:ext>
            </a:extLst>
          </p:cNvPr>
          <p:cNvSpPr/>
          <p:nvPr/>
        </p:nvSpPr>
        <p:spPr>
          <a:xfrm>
            <a:off x="1536192" y="1487424"/>
            <a:ext cx="2414016" cy="132892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Existing Client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7983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Identify units of measure and aspects used by client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84AFA-DADA-8766-7B4F-CAA81F7D244E}"/>
              </a:ext>
            </a:extLst>
          </p:cNvPr>
          <p:cNvSpPr txBox="1"/>
          <p:nvPr/>
        </p:nvSpPr>
        <p:spPr>
          <a:xfrm>
            <a:off x="3979926" y="1822626"/>
            <a:ext cx="2680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Aspect (implicit or explicit)</a:t>
            </a:r>
          </a:p>
          <a:p>
            <a:r>
              <a:rPr lang="en-US" dirty="0"/>
              <a:t>Unit of Measure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B93363-3776-5EE7-3753-5C97A29CA212}"/>
              </a:ext>
            </a:extLst>
          </p:cNvPr>
          <p:cNvSpPr txBox="1"/>
          <p:nvPr/>
        </p:nvSpPr>
        <p:spPr>
          <a:xfrm>
            <a:off x="4301819" y="3045405"/>
            <a:ext cx="713355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Query the client data for existing units of measure and aspects.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C7188-0656-466D-E2B2-773EE238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7B7E1-492E-A5BE-8911-1C6E430D923B}"/>
              </a:ext>
            </a:extLst>
          </p:cNvPr>
          <p:cNvSpPr txBox="1"/>
          <p:nvPr/>
        </p:nvSpPr>
        <p:spPr>
          <a:xfrm>
            <a:off x="4301820" y="3709963"/>
            <a:ext cx="43104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</a:t>
            </a:r>
            <a:r>
              <a:rPr lang="en-US" dirty="0" err="1"/>
              <a:t>findUnits</a:t>
            </a:r>
            <a:endParaRPr lang="en-US" dirty="0"/>
          </a:p>
          <a:p>
            <a:endParaRPr lang="en-US" dirty="0"/>
          </a:p>
          <a:p>
            <a:r>
              <a:rPr lang="en-US" dirty="0"/>
              <a:t>Run the five queries </a:t>
            </a:r>
            <a:r>
              <a:rPr lang="en-US" dirty="0" err="1"/>
              <a:t>findAspects</a:t>
            </a:r>
            <a:r>
              <a:rPr lang="en-US" dirty="0"/>
              <a:t>[1-5]</a:t>
            </a:r>
          </a:p>
          <a:p>
            <a:endParaRPr lang="en-US" dirty="0"/>
          </a:p>
          <a:p>
            <a:r>
              <a:rPr lang="en-US" dirty="0"/>
              <a:t>Cross-check the results using </a:t>
            </a:r>
            <a:r>
              <a:rPr lang="en-US" dirty="0" err="1"/>
              <a:t>checkAspects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7F164E-97B6-A7A3-31C5-E0CE5A8BE438}"/>
              </a:ext>
            </a:extLst>
          </p:cNvPr>
          <p:cNvSpPr txBox="1"/>
          <p:nvPr/>
        </p:nvSpPr>
        <p:spPr>
          <a:xfrm>
            <a:off x="4301819" y="5506416"/>
            <a:ext cx="713355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See the next few slides for diagrams of the queries.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FB85F0-039F-286F-7E0D-917F6CE0B14E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</p:spTree>
    <p:extLst>
      <p:ext uri="{BB962C8B-B14F-4D97-AF65-F5344CB8AC3E}">
        <p14:creationId xmlns:p14="http://schemas.microsoft.com/office/powerpoint/2010/main" val="4282439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510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Examples of Aspects in client data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A920EA-2FF2-C5C6-3828-90E34C3E6A54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7E7308A-7D80-C088-F66A-407B326B207D}"/>
              </a:ext>
            </a:extLst>
          </p:cNvPr>
          <p:cNvGrpSpPr/>
          <p:nvPr/>
        </p:nvGrpSpPr>
        <p:grpSpPr>
          <a:xfrm>
            <a:off x="1106926" y="1624406"/>
            <a:ext cx="4771448" cy="1994168"/>
            <a:chOff x="1106926" y="1675206"/>
            <a:chExt cx="4771448" cy="199416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B46BC98-AAF8-7FEF-56E4-F35576A1A15C}"/>
                </a:ext>
              </a:extLst>
            </p:cNvPr>
            <p:cNvGrpSpPr/>
            <p:nvPr/>
          </p:nvGrpSpPr>
          <p:grpSpPr>
            <a:xfrm>
              <a:off x="1106926" y="1923330"/>
              <a:ext cx="4771448" cy="1746044"/>
              <a:chOff x="992752" y="1796030"/>
              <a:chExt cx="4771448" cy="1746044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A373944-5EC0-2F42-9CA0-DC86D3872340}"/>
                  </a:ext>
                </a:extLst>
              </p:cNvPr>
              <p:cNvSpPr txBox="1"/>
              <p:nvPr/>
            </p:nvSpPr>
            <p:spPr>
              <a:xfrm>
                <a:off x="992752" y="2048658"/>
                <a:ext cx="84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:_patio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CDC2C1-B7F9-6212-AA83-AA96168636BA}"/>
                  </a:ext>
                </a:extLst>
              </p:cNvPr>
              <p:cNvSpPr txBox="1"/>
              <p:nvPr/>
            </p:nvSpPr>
            <p:spPr>
              <a:xfrm>
                <a:off x="3233384" y="2048658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:_magnitude</a:t>
                </a: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2631F165-2E31-80B6-873B-AEAA7FBA1441}"/>
                  </a:ext>
                </a:extLst>
              </p:cNvPr>
              <p:cNvCxnSpPr>
                <a:stCxn id="2" idx="3"/>
                <a:endCxn id="3" idx="1"/>
              </p:cNvCxnSpPr>
              <p:nvPr/>
            </p:nvCxnSpPr>
            <p:spPr>
              <a:xfrm>
                <a:off x="1837342" y="2233324"/>
                <a:ext cx="13960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EB3EAA8-7D2B-AA7F-D313-4586C879AD91}"/>
                  </a:ext>
                </a:extLst>
              </p:cNvPr>
              <p:cNvCxnSpPr>
                <a:cxnSpLocks/>
                <a:stCxn id="3" idx="3"/>
                <a:endCxn id="19" idx="1"/>
              </p:cNvCxnSpPr>
              <p:nvPr/>
            </p:nvCxnSpPr>
            <p:spPr>
              <a:xfrm>
                <a:off x="4610684" y="2233324"/>
                <a:ext cx="441462" cy="240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534D7F9-ACD7-6F8E-6B70-79FD7FC60B07}"/>
                  </a:ext>
                </a:extLst>
              </p:cNvPr>
              <p:cNvCxnSpPr>
                <a:cxnSpLocks/>
                <a:stCxn id="3" idx="3"/>
                <a:endCxn id="18" idx="1"/>
              </p:cNvCxnSpPr>
              <p:nvPr/>
            </p:nvCxnSpPr>
            <p:spPr>
              <a:xfrm flipV="1">
                <a:off x="4610684" y="1980696"/>
                <a:ext cx="441462" cy="252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5677CBE-2488-7A6F-16AC-A49644C2E9C6}"/>
                  </a:ext>
                </a:extLst>
              </p:cNvPr>
              <p:cNvSpPr txBox="1"/>
              <p:nvPr/>
            </p:nvSpPr>
            <p:spPr>
              <a:xfrm>
                <a:off x="5052146" y="1796030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144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285EC58-A308-8DEE-3CAA-84FBB01CD17B}"/>
                  </a:ext>
                </a:extLst>
              </p:cNvPr>
              <p:cNvSpPr txBox="1"/>
              <p:nvPr/>
            </p:nvSpPr>
            <p:spPr>
              <a:xfrm>
                <a:off x="5052146" y="2288930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sq. ft.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13109F-ED81-45C0-8A95-03654D70A5A9}"/>
                  </a:ext>
                </a:extLst>
              </p:cNvPr>
              <p:cNvSpPr txBox="1"/>
              <p:nvPr/>
            </p:nvSpPr>
            <p:spPr>
              <a:xfrm>
                <a:off x="3580338" y="3172742"/>
                <a:ext cx="6833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F0000"/>
                    </a:solidFill>
                  </a:rPr>
                  <a:t>:Area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EC77F54F-4901-DECD-9EB8-F4E0D4D29CB3}"/>
                  </a:ext>
                </a:extLst>
              </p:cNvPr>
              <p:cNvCxnSpPr>
                <a:cxnSpLocks/>
                <a:stCxn id="3" idx="2"/>
                <a:endCxn id="15" idx="0"/>
              </p:cNvCxnSpPr>
              <p:nvPr/>
            </p:nvCxnSpPr>
            <p:spPr>
              <a:xfrm>
                <a:off x="3922034" y="2417990"/>
                <a:ext cx="1" cy="7547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61FA993-E7A7-20FA-B516-187A03886110}"/>
                  </a:ext>
                </a:extLst>
              </p:cNvPr>
              <p:cNvSpPr txBox="1"/>
              <p:nvPr/>
            </p:nvSpPr>
            <p:spPr>
              <a:xfrm>
                <a:off x="3372054" y="2627432"/>
                <a:ext cx="5565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type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B412579-25E1-81D9-958C-79F3279D070D}"/>
                </a:ext>
              </a:extLst>
            </p:cNvPr>
            <p:cNvSpPr txBox="1"/>
            <p:nvPr/>
          </p:nvSpPr>
          <p:spPr>
            <a:xfrm>
              <a:off x="1106926" y="1675206"/>
              <a:ext cx="306303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represented as a class.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184876E-AD00-0DD4-0289-E86818685BA1}"/>
              </a:ext>
            </a:extLst>
          </p:cNvPr>
          <p:cNvGrpSpPr/>
          <p:nvPr/>
        </p:nvGrpSpPr>
        <p:grpSpPr>
          <a:xfrm>
            <a:off x="6338618" y="1624406"/>
            <a:ext cx="4771448" cy="1994168"/>
            <a:chOff x="6338618" y="1675206"/>
            <a:chExt cx="4771448" cy="199416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1FC55B6-24C1-2D45-E72B-4A123D694047}"/>
                </a:ext>
              </a:extLst>
            </p:cNvPr>
            <p:cNvGrpSpPr/>
            <p:nvPr/>
          </p:nvGrpSpPr>
          <p:grpSpPr>
            <a:xfrm>
              <a:off x="6338618" y="1923330"/>
              <a:ext cx="4771448" cy="1746044"/>
              <a:chOff x="6429891" y="1796030"/>
              <a:chExt cx="4771448" cy="1746044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28E93DF-5805-866B-88DF-C7C54D02326E}"/>
                  </a:ext>
                </a:extLst>
              </p:cNvPr>
              <p:cNvSpPr txBox="1"/>
              <p:nvPr/>
            </p:nvSpPr>
            <p:spPr>
              <a:xfrm>
                <a:off x="6429891" y="2048658"/>
                <a:ext cx="84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:_patio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B524D50-762F-516C-00F9-CF9480D409DB}"/>
                  </a:ext>
                </a:extLst>
              </p:cNvPr>
              <p:cNvSpPr txBox="1"/>
              <p:nvPr/>
            </p:nvSpPr>
            <p:spPr>
              <a:xfrm>
                <a:off x="8670523" y="2048658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:_magnitude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75A0F33B-D165-4F9F-B82B-B0CCF5EBDC4B}"/>
                  </a:ext>
                </a:extLst>
              </p:cNvPr>
              <p:cNvCxnSpPr>
                <a:stCxn id="45" idx="3"/>
                <a:endCxn id="46" idx="1"/>
              </p:cNvCxnSpPr>
              <p:nvPr/>
            </p:nvCxnSpPr>
            <p:spPr>
              <a:xfrm>
                <a:off x="7274481" y="2233324"/>
                <a:ext cx="13960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A13E3820-D224-EBF5-99FC-04772769D2A0}"/>
                  </a:ext>
                </a:extLst>
              </p:cNvPr>
              <p:cNvCxnSpPr>
                <a:cxnSpLocks/>
                <a:stCxn id="46" idx="3"/>
                <a:endCxn id="51" idx="1"/>
              </p:cNvCxnSpPr>
              <p:nvPr/>
            </p:nvCxnSpPr>
            <p:spPr>
              <a:xfrm>
                <a:off x="10047823" y="2233324"/>
                <a:ext cx="441462" cy="240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C02D238-8B09-5452-5A14-90B26BFBA6A4}"/>
                  </a:ext>
                </a:extLst>
              </p:cNvPr>
              <p:cNvCxnSpPr>
                <a:cxnSpLocks/>
                <a:stCxn id="46" idx="3"/>
                <a:endCxn id="50" idx="1"/>
              </p:cNvCxnSpPr>
              <p:nvPr/>
            </p:nvCxnSpPr>
            <p:spPr>
              <a:xfrm flipV="1">
                <a:off x="10047823" y="1980696"/>
                <a:ext cx="441462" cy="252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AC2D917-D35D-F0BA-9A47-BA2768C897BC}"/>
                  </a:ext>
                </a:extLst>
              </p:cNvPr>
              <p:cNvSpPr txBox="1"/>
              <p:nvPr/>
            </p:nvSpPr>
            <p:spPr>
              <a:xfrm>
                <a:off x="10489285" y="1796030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144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D302F73-F16B-43FA-2F63-F1401E775D3D}"/>
                  </a:ext>
                </a:extLst>
              </p:cNvPr>
              <p:cNvSpPr txBox="1"/>
              <p:nvPr/>
            </p:nvSpPr>
            <p:spPr>
              <a:xfrm>
                <a:off x="10489285" y="2288930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sq. ft.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0DE55EE5-A3E0-123D-2C8D-09F801A0AF38}"/>
                  </a:ext>
                </a:extLst>
              </p:cNvPr>
              <p:cNvSpPr txBox="1"/>
              <p:nvPr/>
            </p:nvSpPr>
            <p:spPr>
              <a:xfrm>
                <a:off x="8966667" y="3172742"/>
                <a:ext cx="7763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:_area</a:t>
                </a: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CEDF061E-65ED-74E7-C96A-26A68620FCA1}"/>
                  </a:ext>
                </a:extLst>
              </p:cNvPr>
              <p:cNvCxnSpPr>
                <a:cxnSpLocks/>
                <a:stCxn id="46" idx="2"/>
                <a:endCxn id="86" idx="0"/>
              </p:cNvCxnSpPr>
              <p:nvPr/>
            </p:nvCxnSpPr>
            <p:spPr>
              <a:xfrm flipH="1">
                <a:off x="9354850" y="2417990"/>
                <a:ext cx="4323" cy="7547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D8ACA2C7-7467-8E46-3343-70158DC3CE26}"/>
                  </a:ext>
                </a:extLst>
              </p:cNvPr>
              <p:cNvSpPr txBox="1"/>
              <p:nvPr/>
            </p:nvSpPr>
            <p:spPr>
              <a:xfrm>
                <a:off x="7858853" y="2627432"/>
                <a:ext cx="14982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err="1"/>
                  <a:t>isCategorizedBy</a:t>
                </a:r>
                <a:endParaRPr lang="en-US" sz="1600" dirty="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D3945D9-2B57-CFB4-7087-D6AEB4E53DB3}"/>
                </a:ext>
              </a:extLst>
            </p:cNvPr>
            <p:cNvSpPr txBox="1"/>
            <p:nvPr/>
          </p:nvSpPr>
          <p:spPr>
            <a:xfrm>
              <a:off x="6338618" y="1675206"/>
              <a:ext cx="338571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represented as a category.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88CCB9-010C-7A9A-1248-67A51150E395}"/>
              </a:ext>
            </a:extLst>
          </p:cNvPr>
          <p:cNvGrpSpPr/>
          <p:nvPr/>
        </p:nvGrpSpPr>
        <p:grpSpPr>
          <a:xfrm>
            <a:off x="3710276" y="4292000"/>
            <a:ext cx="4771448" cy="1101919"/>
            <a:chOff x="3528174" y="4292000"/>
            <a:chExt cx="4771448" cy="110191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2CBE2E6-9AA7-7809-62F3-C2559A5536AB}"/>
                </a:ext>
              </a:extLst>
            </p:cNvPr>
            <p:cNvGrpSpPr/>
            <p:nvPr/>
          </p:nvGrpSpPr>
          <p:grpSpPr>
            <a:xfrm>
              <a:off x="3528174" y="4531687"/>
              <a:ext cx="4771448" cy="862232"/>
              <a:chOff x="1017221" y="3271604"/>
              <a:chExt cx="4771448" cy="8622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4DAF177-24F5-E677-A93C-081300E6589B}"/>
                  </a:ext>
                </a:extLst>
              </p:cNvPr>
              <p:cNvSpPr txBox="1"/>
              <p:nvPr/>
            </p:nvSpPr>
            <p:spPr>
              <a:xfrm>
                <a:off x="1017221" y="3524232"/>
                <a:ext cx="84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:_patio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F410DF-AE6D-63D3-8F21-B30D5B299B4A}"/>
                  </a:ext>
                </a:extLst>
              </p:cNvPr>
              <p:cNvSpPr txBox="1"/>
              <p:nvPr/>
            </p:nvSpPr>
            <p:spPr>
              <a:xfrm>
                <a:off x="3257853" y="3524232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:_magnitude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2A8B4B7-17A2-AA0A-0915-B10442F91803}"/>
                  </a:ext>
                </a:extLst>
              </p:cNvPr>
              <p:cNvCxnSpPr>
                <a:stCxn id="24" idx="3"/>
                <a:endCxn id="25" idx="1"/>
              </p:cNvCxnSpPr>
              <p:nvPr/>
            </p:nvCxnSpPr>
            <p:spPr>
              <a:xfrm>
                <a:off x="1861811" y="3708898"/>
                <a:ext cx="139604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1411C6E1-3761-F9F6-021E-6FB2A7CCCBA3}"/>
                  </a:ext>
                </a:extLst>
              </p:cNvPr>
              <p:cNvCxnSpPr>
                <a:cxnSpLocks/>
                <a:stCxn id="25" idx="3"/>
                <a:endCxn id="30" idx="1"/>
              </p:cNvCxnSpPr>
              <p:nvPr/>
            </p:nvCxnSpPr>
            <p:spPr>
              <a:xfrm>
                <a:off x="4635153" y="3708898"/>
                <a:ext cx="441462" cy="240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5079E2E3-8412-1859-22EC-051CBD252260}"/>
                  </a:ext>
                </a:extLst>
              </p:cNvPr>
              <p:cNvCxnSpPr>
                <a:cxnSpLocks/>
                <a:stCxn id="25" idx="3"/>
                <a:endCxn id="29" idx="1"/>
              </p:cNvCxnSpPr>
              <p:nvPr/>
            </p:nvCxnSpPr>
            <p:spPr>
              <a:xfrm flipV="1">
                <a:off x="4635153" y="3456270"/>
                <a:ext cx="441462" cy="252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95BF5AB-C2DE-8546-E8DB-6F42EB35F667}"/>
                  </a:ext>
                </a:extLst>
              </p:cNvPr>
              <p:cNvSpPr txBox="1"/>
              <p:nvPr/>
            </p:nvSpPr>
            <p:spPr>
              <a:xfrm>
                <a:off x="5076615" y="3271604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144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A694F1B-5FCF-2934-0A00-95C62A7012A2}"/>
                  </a:ext>
                </a:extLst>
              </p:cNvPr>
              <p:cNvSpPr txBox="1"/>
              <p:nvPr/>
            </p:nvSpPr>
            <p:spPr>
              <a:xfrm>
                <a:off x="5076615" y="3764504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sq. ft.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6C7F5A3-F305-D98D-CD9C-F49D656E1A81}"/>
                  </a:ext>
                </a:extLst>
              </p:cNvPr>
              <p:cNvSpPr txBox="1"/>
              <p:nvPr/>
            </p:nvSpPr>
            <p:spPr>
              <a:xfrm>
                <a:off x="2130612" y="3354955"/>
                <a:ext cx="9129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: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hasArea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58EB35-7CEE-F150-27DC-E4BE69FC60A9}"/>
                </a:ext>
              </a:extLst>
            </p:cNvPr>
            <p:cNvSpPr txBox="1"/>
            <p:nvPr/>
          </p:nvSpPr>
          <p:spPr>
            <a:xfrm>
              <a:off x="3528174" y="4292000"/>
              <a:ext cx="338571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represented as a property.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17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2527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More examples: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8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FF18E8C-5DEA-333F-3FDC-AF08C0EF666A}"/>
              </a:ext>
            </a:extLst>
          </p:cNvPr>
          <p:cNvGrpSpPr/>
          <p:nvPr/>
        </p:nvGrpSpPr>
        <p:grpSpPr>
          <a:xfrm>
            <a:off x="2088412" y="2632523"/>
            <a:ext cx="5306734" cy="1649744"/>
            <a:chOff x="2088412" y="2587188"/>
            <a:chExt cx="5306734" cy="164974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76FEECA-D96D-81E2-561A-EE5E64297A0A}"/>
                </a:ext>
              </a:extLst>
            </p:cNvPr>
            <p:cNvSpPr txBox="1"/>
            <p:nvPr/>
          </p:nvSpPr>
          <p:spPr>
            <a:xfrm>
              <a:off x="2088412" y="2587188"/>
              <a:ext cx="447862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related to the thing with a magnitude.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F287DDA-1E15-A95C-C57A-537CEC02CB54}"/>
                </a:ext>
              </a:extLst>
            </p:cNvPr>
            <p:cNvGrpSpPr/>
            <p:nvPr/>
          </p:nvGrpSpPr>
          <p:grpSpPr>
            <a:xfrm>
              <a:off x="2088412" y="2835041"/>
              <a:ext cx="5306734" cy="1401891"/>
              <a:chOff x="2112673" y="2187663"/>
              <a:chExt cx="5306734" cy="1401891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ABD3968-9AFA-DA2C-3B74-3A9F225B30A2}"/>
                  </a:ext>
                </a:extLst>
              </p:cNvPr>
              <p:cNvSpPr txBox="1"/>
              <p:nvPr/>
            </p:nvSpPr>
            <p:spPr>
              <a:xfrm>
                <a:off x="2112673" y="2440291"/>
                <a:ext cx="84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:_patio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B51BA415-A4A2-EECF-9C71-5B56E1089AB8}"/>
                  </a:ext>
                </a:extLst>
              </p:cNvPr>
              <p:cNvCxnSpPr>
                <a:cxnSpLocks/>
                <a:stCxn id="4" idx="3"/>
              </p:cNvCxnSpPr>
              <p:nvPr/>
            </p:nvCxnSpPr>
            <p:spPr>
              <a:xfrm>
                <a:off x="2957263" y="2624957"/>
                <a:ext cx="170830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361BA69-C123-5DE6-9F1F-B7C110BFAA2C}"/>
                  </a:ext>
                </a:extLst>
              </p:cNvPr>
              <p:cNvSpPr txBox="1"/>
              <p:nvPr/>
            </p:nvSpPr>
            <p:spPr>
              <a:xfrm>
                <a:off x="4888591" y="2440291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:_magnitude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BFC9929-08CA-F0A1-6927-C4A2D5750594}"/>
                  </a:ext>
                </a:extLst>
              </p:cNvPr>
              <p:cNvCxnSpPr>
                <a:cxnSpLocks/>
                <a:stCxn id="6" idx="3"/>
                <a:endCxn id="12" idx="1"/>
              </p:cNvCxnSpPr>
              <p:nvPr/>
            </p:nvCxnSpPr>
            <p:spPr>
              <a:xfrm>
                <a:off x="6265891" y="2624957"/>
                <a:ext cx="441462" cy="240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E20D944D-9B47-9AF6-D3F0-3DD57FFE0F32}"/>
                  </a:ext>
                </a:extLst>
              </p:cNvPr>
              <p:cNvCxnSpPr>
                <a:cxnSpLocks/>
                <a:stCxn id="6" idx="3"/>
                <a:endCxn id="11" idx="1"/>
              </p:cNvCxnSpPr>
              <p:nvPr/>
            </p:nvCxnSpPr>
            <p:spPr>
              <a:xfrm flipV="1">
                <a:off x="6265891" y="2372329"/>
                <a:ext cx="441462" cy="252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DA1C42F-7EA7-6F2A-2057-D5F52A450E78}"/>
                  </a:ext>
                </a:extLst>
              </p:cNvPr>
              <p:cNvSpPr txBox="1"/>
              <p:nvPr/>
            </p:nvSpPr>
            <p:spPr>
              <a:xfrm>
                <a:off x="6707353" y="2187663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144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8042A0-8CEA-F83E-0FA4-90D04262F433}"/>
                  </a:ext>
                </a:extLst>
              </p:cNvPr>
              <p:cNvSpPr txBox="1"/>
              <p:nvPr/>
            </p:nvSpPr>
            <p:spPr>
              <a:xfrm>
                <a:off x="6707353" y="2680563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sq. ft.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8301CE48-067D-B0B5-39C5-E3C4EF0FABE5}"/>
                  </a:ext>
                </a:extLst>
              </p:cNvPr>
              <p:cNvCxnSpPr>
                <a:cxnSpLocks/>
                <a:stCxn id="4" idx="2"/>
                <a:endCxn id="16" idx="0"/>
              </p:cNvCxnSpPr>
              <p:nvPr/>
            </p:nvCxnSpPr>
            <p:spPr>
              <a:xfrm>
                <a:off x="2534968" y="2809623"/>
                <a:ext cx="0" cy="41059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18CEBFB-0437-732C-5519-360F2B8DAA71}"/>
                  </a:ext>
                </a:extLst>
              </p:cNvPr>
              <p:cNvSpPr txBox="1"/>
              <p:nvPr/>
            </p:nvSpPr>
            <p:spPr>
              <a:xfrm>
                <a:off x="2146785" y="3220222"/>
                <a:ext cx="7763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:_area</a:t>
                </a:r>
              </a:p>
            </p:txBody>
          </p: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B871C1B-659A-B693-B7A6-CBCC9B0695A9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F9DAB1-8E8C-24A6-E4FB-B25A54E69337}"/>
              </a:ext>
            </a:extLst>
          </p:cNvPr>
          <p:cNvSpPr txBox="1"/>
          <p:nvPr/>
        </p:nvSpPr>
        <p:spPr>
          <a:xfrm>
            <a:off x="1312163" y="6058162"/>
            <a:ext cx="788876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next slide shows a generic pattern that encompasses all of these examples.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54DF00B-7042-2A9C-B2BE-98B3F559121B}"/>
              </a:ext>
            </a:extLst>
          </p:cNvPr>
          <p:cNvGrpSpPr/>
          <p:nvPr/>
        </p:nvGrpSpPr>
        <p:grpSpPr>
          <a:xfrm>
            <a:off x="2088412" y="1255622"/>
            <a:ext cx="9265243" cy="1075005"/>
            <a:chOff x="2088412" y="1117896"/>
            <a:chExt cx="9265243" cy="10750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1D199DA-DC14-F6D0-B604-3E316F3E00F8}"/>
                </a:ext>
              </a:extLst>
            </p:cNvPr>
            <p:cNvGrpSpPr/>
            <p:nvPr/>
          </p:nvGrpSpPr>
          <p:grpSpPr>
            <a:xfrm>
              <a:off x="2088412" y="1330669"/>
              <a:ext cx="9265243" cy="862232"/>
              <a:chOff x="2088557" y="2392897"/>
              <a:chExt cx="9265243" cy="86223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055F220-BCCD-02BD-8780-49E1CE8CD133}"/>
                  </a:ext>
                </a:extLst>
              </p:cNvPr>
              <p:cNvGrpSpPr/>
              <p:nvPr/>
            </p:nvGrpSpPr>
            <p:grpSpPr>
              <a:xfrm>
                <a:off x="2088557" y="2392897"/>
                <a:ext cx="5330850" cy="862232"/>
                <a:chOff x="2644066" y="1607694"/>
                <a:chExt cx="5330850" cy="862232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BD262C1-F536-8F3D-5549-4DF60067D43A}"/>
                    </a:ext>
                  </a:extLst>
                </p:cNvPr>
                <p:cNvSpPr txBox="1"/>
                <p:nvPr/>
              </p:nvSpPr>
              <p:spPr>
                <a:xfrm>
                  <a:off x="2644066" y="1860322"/>
                  <a:ext cx="13737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:_</a:t>
                  </a:r>
                  <a:r>
                    <a:rPr lang="en-US" dirty="0" err="1"/>
                    <a:t>patio_</a:t>
                  </a:r>
                  <a:r>
                    <a:rPr lang="en-US" dirty="0" err="1">
                      <a:solidFill>
                        <a:srgbClr val="FF0000"/>
                      </a:solidFill>
                    </a:rPr>
                    <a:t>area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32DC01F5-15D1-A9D6-BDBE-7AD7F63D573B}"/>
                    </a:ext>
                  </a:extLst>
                </p:cNvPr>
                <p:cNvCxnSpPr>
                  <a:stCxn id="22" idx="3"/>
                  <a:endCxn id="59" idx="1"/>
                </p:cNvCxnSpPr>
                <p:nvPr/>
              </p:nvCxnSpPr>
              <p:spPr>
                <a:xfrm>
                  <a:off x="4017840" y="2044988"/>
                  <a:ext cx="14262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359F243-9BE9-0D33-837C-1A4E06D62681}"/>
                    </a:ext>
                  </a:extLst>
                </p:cNvPr>
                <p:cNvSpPr txBox="1"/>
                <p:nvPr/>
              </p:nvSpPr>
              <p:spPr>
                <a:xfrm>
                  <a:off x="5444100" y="1860322"/>
                  <a:ext cx="13773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:_magnitude</a:t>
                  </a:r>
                </a:p>
              </p:txBody>
            </p: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AA83FE93-8E2F-E4B3-595F-B2F419C12BD0}"/>
                    </a:ext>
                  </a:extLst>
                </p:cNvPr>
                <p:cNvCxnSpPr>
                  <a:cxnSpLocks/>
                  <a:stCxn id="59" idx="3"/>
                  <a:endCxn id="63" idx="1"/>
                </p:cNvCxnSpPr>
                <p:nvPr/>
              </p:nvCxnSpPr>
              <p:spPr>
                <a:xfrm>
                  <a:off x="6821400" y="2044988"/>
                  <a:ext cx="441462" cy="24027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85CF2B25-AE2C-E91A-93FC-B3C6F7DFDD5F}"/>
                    </a:ext>
                  </a:extLst>
                </p:cNvPr>
                <p:cNvCxnSpPr>
                  <a:cxnSpLocks/>
                  <a:stCxn id="59" idx="3"/>
                  <a:endCxn id="62" idx="1"/>
                </p:cNvCxnSpPr>
                <p:nvPr/>
              </p:nvCxnSpPr>
              <p:spPr>
                <a:xfrm flipV="1">
                  <a:off x="6821400" y="1792360"/>
                  <a:ext cx="441462" cy="25262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84D17600-4DC6-6C0D-DF09-F9C0443E3F9D}"/>
                    </a:ext>
                  </a:extLst>
                </p:cNvPr>
                <p:cNvSpPr txBox="1"/>
                <p:nvPr/>
              </p:nvSpPr>
              <p:spPr>
                <a:xfrm>
                  <a:off x="7262862" y="1607694"/>
                  <a:ext cx="535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144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63E5CB33-34CE-5FF4-32AF-B0E4EEFB98B5}"/>
                    </a:ext>
                  </a:extLst>
                </p:cNvPr>
                <p:cNvSpPr txBox="1"/>
                <p:nvPr/>
              </p:nvSpPr>
              <p:spPr>
                <a:xfrm>
                  <a:off x="7262862" y="2100594"/>
                  <a:ext cx="7120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sq. ft.</a:t>
                  </a:r>
                </a:p>
              </p:txBody>
            </p: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EFD12FA-58D3-4174-7ABC-A768746979F6}"/>
                  </a:ext>
                </a:extLst>
              </p:cNvPr>
              <p:cNvSpPr txBox="1"/>
              <p:nvPr/>
            </p:nvSpPr>
            <p:spPr>
              <a:xfrm>
                <a:off x="7600159" y="2505690"/>
                <a:ext cx="3753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(the string “area” might also be found in the IRI of the Magnitude)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93BBFA8-2AF4-FB5B-CC66-7B79C88FF776}"/>
                </a:ext>
              </a:extLst>
            </p:cNvPr>
            <p:cNvSpPr txBox="1"/>
            <p:nvPr/>
          </p:nvSpPr>
          <p:spPr>
            <a:xfrm>
              <a:off x="2088412" y="1117896"/>
              <a:ext cx="306303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represented in an IRI.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BF01C4E-756C-07F4-98A0-0562A4A568EC}"/>
              </a:ext>
            </a:extLst>
          </p:cNvPr>
          <p:cNvGrpSpPr/>
          <p:nvPr/>
        </p:nvGrpSpPr>
        <p:grpSpPr>
          <a:xfrm>
            <a:off x="2088412" y="4584164"/>
            <a:ext cx="8251647" cy="1088668"/>
            <a:chOff x="2088412" y="4584164"/>
            <a:chExt cx="8251647" cy="108866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468E473-52E5-4BA4-72F3-0E1D47B36FAA}"/>
                </a:ext>
              </a:extLst>
            </p:cNvPr>
            <p:cNvGrpSpPr/>
            <p:nvPr/>
          </p:nvGrpSpPr>
          <p:grpSpPr>
            <a:xfrm>
              <a:off x="2088412" y="4810600"/>
              <a:ext cx="8251647" cy="862232"/>
              <a:chOff x="2088557" y="1246309"/>
              <a:chExt cx="8251647" cy="862232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07A3647-F6CA-3013-ABB1-E16D6D6430CF}"/>
                  </a:ext>
                </a:extLst>
              </p:cNvPr>
              <p:cNvSpPr txBox="1"/>
              <p:nvPr/>
            </p:nvSpPr>
            <p:spPr>
              <a:xfrm>
                <a:off x="2088557" y="1498937"/>
                <a:ext cx="8445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:_patio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32259B8C-1BCE-702B-11F6-293E476E0ECE}"/>
                  </a:ext>
                </a:extLst>
              </p:cNvPr>
              <p:cNvCxnSpPr>
                <a:stCxn id="38" idx="3"/>
                <a:endCxn id="39" idx="1"/>
              </p:cNvCxnSpPr>
              <p:nvPr/>
            </p:nvCxnSpPr>
            <p:spPr>
              <a:xfrm>
                <a:off x="2933147" y="1683603"/>
                <a:ext cx="195544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B876AF3-6AD6-A7B1-1E6C-31E7CCC991F7}"/>
                  </a:ext>
                </a:extLst>
              </p:cNvPr>
              <p:cNvSpPr txBox="1"/>
              <p:nvPr/>
            </p:nvSpPr>
            <p:spPr>
              <a:xfrm>
                <a:off x="4888591" y="1498937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:_magnitude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16055DF-6F22-31C2-EAB3-459490C03DFD}"/>
                  </a:ext>
                </a:extLst>
              </p:cNvPr>
              <p:cNvCxnSpPr>
                <a:cxnSpLocks/>
                <a:stCxn id="39" idx="3"/>
                <a:endCxn id="44" idx="1"/>
              </p:cNvCxnSpPr>
              <p:nvPr/>
            </p:nvCxnSpPr>
            <p:spPr>
              <a:xfrm>
                <a:off x="6265891" y="1683603"/>
                <a:ext cx="441462" cy="240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3C493E2A-607D-B4BD-200E-7A383C619B92}"/>
                  </a:ext>
                </a:extLst>
              </p:cNvPr>
              <p:cNvCxnSpPr>
                <a:cxnSpLocks/>
                <a:stCxn id="39" idx="3"/>
                <a:endCxn id="43" idx="1"/>
              </p:cNvCxnSpPr>
              <p:nvPr/>
            </p:nvCxnSpPr>
            <p:spPr>
              <a:xfrm flipV="1">
                <a:off x="6265891" y="1430975"/>
                <a:ext cx="441462" cy="252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2259441-CC97-15F1-E700-76C00838CEA3}"/>
                  </a:ext>
                </a:extLst>
              </p:cNvPr>
              <p:cNvSpPr txBox="1"/>
              <p:nvPr/>
            </p:nvSpPr>
            <p:spPr>
              <a:xfrm>
                <a:off x="6707353" y="1246309"/>
                <a:ext cx="535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144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E6F614-7E0E-5CA6-F0AF-69F31D292F49}"/>
                  </a:ext>
                </a:extLst>
              </p:cNvPr>
              <p:cNvSpPr txBox="1"/>
              <p:nvPr/>
            </p:nvSpPr>
            <p:spPr>
              <a:xfrm>
                <a:off x="6707353" y="1739209"/>
                <a:ext cx="7120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sq. ft.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FC65430-9002-9F1E-2997-FB2A8BAE81FF}"/>
                  </a:ext>
                </a:extLst>
              </p:cNvPr>
              <p:cNvSpPr txBox="1"/>
              <p:nvPr/>
            </p:nvSpPr>
            <p:spPr>
              <a:xfrm>
                <a:off x="7600159" y="1495395"/>
                <a:ext cx="2740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(area is an implied Aspect)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C4DB996-4A3C-6EA7-8634-11D56724B3E8}"/>
                </a:ext>
              </a:extLst>
            </p:cNvPr>
            <p:cNvSpPr txBox="1"/>
            <p:nvPr/>
          </p:nvSpPr>
          <p:spPr>
            <a:xfrm>
              <a:off x="2088412" y="4584164"/>
              <a:ext cx="447862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Aspect not explicitly represented.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6345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260FD84-81AA-84AC-2B53-486691D9ECBA}"/>
              </a:ext>
            </a:extLst>
          </p:cNvPr>
          <p:cNvSpPr txBox="1"/>
          <p:nvPr/>
        </p:nvSpPr>
        <p:spPr>
          <a:xfrm>
            <a:off x="621792" y="430506"/>
            <a:ext cx="6113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Variables used in queries to find aspects: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ECFB31D-48CE-7B5D-0F2F-1F1FCDBD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5857C-79A0-744F-8800-F0AD89C321B2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95C143-54C4-7CD4-2B50-138D14392A4F}"/>
              </a:ext>
            </a:extLst>
          </p:cNvPr>
          <p:cNvSpPr txBox="1"/>
          <p:nvPr/>
        </p:nvSpPr>
        <p:spPr>
          <a:xfrm>
            <a:off x="5663144" y="2023765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?magnitude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FB69BD-8B80-8311-9676-3BF8ECFD5331}"/>
              </a:ext>
            </a:extLst>
          </p:cNvPr>
          <p:cNvSpPr txBox="1"/>
          <p:nvPr/>
        </p:nvSpPr>
        <p:spPr>
          <a:xfrm>
            <a:off x="1854326" y="202376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?thing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BFAA48-9AE0-62E4-CB8F-D5961C66B976}"/>
              </a:ext>
            </a:extLst>
          </p:cNvPr>
          <p:cNvCxnSpPr>
            <a:cxnSpLocks/>
            <a:stCxn id="12" idx="3"/>
            <a:endCxn id="5" idx="1"/>
          </p:cNvCxnSpPr>
          <p:nvPr/>
        </p:nvCxnSpPr>
        <p:spPr>
          <a:xfrm>
            <a:off x="2628897" y="2208431"/>
            <a:ext cx="30342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E758C1-0348-D1F0-1518-2419B6749B28}"/>
              </a:ext>
            </a:extLst>
          </p:cNvPr>
          <p:cNvCxnSpPr>
            <a:cxnSpLocks/>
            <a:stCxn id="12" idx="2"/>
            <a:endCxn id="16" idx="0"/>
          </p:cNvCxnSpPr>
          <p:nvPr/>
        </p:nvCxnSpPr>
        <p:spPr>
          <a:xfrm flipH="1">
            <a:off x="2241611" y="2393097"/>
            <a:ext cx="1" cy="1071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A1229A2-FBF7-DF5A-1BC9-6206728B687D}"/>
              </a:ext>
            </a:extLst>
          </p:cNvPr>
          <p:cNvSpPr txBox="1"/>
          <p:nvPr/>
        </p:nvSpPr>
        <p:spPr>
          <a:xfrm>
            <a:off x="1186931" y="3464131"/>
            <a:ext cx="21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r>
              <a:rPr lang="en-US" dirty="0" err="1"/>
              <a:t>thingPropertyValue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ED08F2-81B6-A60B-AE8B-F3B0088E6BAE}"/>
              </a:ext>
            </a:extLst>
          </p:cNvPr>
          <p:cNvSpPr txBox="1"/>
          <p:nvPr/>
        </p:nvSpPr>
        <p:spPr>
          <a:xfrm>
            <a:off x="2794897" y="1871083"/>
            <a:ext cx="2532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?</a:t>
            </a:r>
            <a:r>
              <a:rPr lang="en-US" sz="1600" dirty="0" err="1"/>
              <a:t>thingToMagnitudeProperty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83A687-5D78-D252-5B8C-FF3F8DE36FFF}"/>
              </a:ext>
            </a:extLst>
          </p:cNvPr>
          <p:cNvSpPr txBox="1"/>
          <p:nvPr/>
        </p:nvSpPr>
        <p:spPr>
          <a:xfrm>
            <a:off x="9315697" y="202376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?unit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7283562-3EF3-62AD-4A2F-2E066D829952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>
            <a:off x="6969912" y="2208431"/>
            <a:ext cx="234578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064F6A8-439A-2673-68E6-59DABA70FC07}"/>
              </a:ext>
            </a:extLst>
          </p:cNvPr>
          <p:cNvSpPr txBox="1"/>
          <p:nvPr/>
        </p:nvSpPr>
        <p:spPr>
          <a:xfrm>
            <a:off x="7012304" y="1871072"/>
            <a:ext cx="2101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gist:hasUnitOfMeasure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0B2235-1D48-FCB1-D0CA-FCC688303A23}"/>
              </a:ext>
            </a:extLst>
          </p:cNvPr>
          <p:cNvSpPr txBox="1"/>
          <p:nvPr/>
        </p:nvSpPr>
        <p:spPr>
          <a:xfrm>
            <a:off x="2253803" y="2759940"/>
            <a:ext cx="1433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?</a:t>
            </a:r>
            <a:r>
              <a:rPr lang="en-US" sz="1600" dirty="0" err="1"/>
              <a:t>thingProperty</a:t>
            </a:r>
            <a:endParaRPr lang="en-US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C715037-175C-0F91-8558-6466E6E33129}"/>
              </a:ext>
            </a:extLst>
          </p:cNvPr>
          <p:cNvSpPr txBox="1"/>
          <p:nvPr/>
        </p:nvSpPr>
        <p:spPr>
          <a:xfrm>
            <a:off x="6322572" y="2759940"/>
            <a:ext cx="1904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?</a:t>
            </a:r>
            <a:r>
              <a:rPr lang="en-US" sz="1600" dirty="0" err="1"/>
              <a:t>magnitudeProperty</a:t>
            </a:r>
            <a:endParaRPr 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BCE0965-1279-CB9F-756E-058CFED0E4D4}"/>
              </a:ext>
            </a:extLst>
          </p:cNvPr>
          <p:cNvSpPr txBox="1"/>
          <p:nvPr/>
        </p:nvSpPr>
        <p:spPr>
          <a:xfrm>
            <a:off x="4995750" y="3464131"/>
            <a:ext cx="26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  <a:r>
              <a:rPr lang="en-US" dirty="0" err="1"/>
              <a:t>magnitudePropertyValue</a:t>
            </a:r>
            <a:endParaRPr lang="en-US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D471C70-37AD-F181-5073-CF73350E5792}"/>
              </a:ext>
            </a:extLst>
          </p:cNvPr>
          <p:cNvCxnSpPr>
            <a:cxnSpLocks/>
            <a:stCxn id="5" idx="2"/>
            <a:endCxn id="47" idx="0"/>
          </p:cNvCxnSpPr>
          <p:nvPr/>
        </p:nvCxnSpPr>
        <p:spPr>
          <a:xfrm>
            <a:off x="6316528" y="2393097"/>
            <a:ext cx="1" cy="1071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8062B29A-C624-3B89-AEE2-2BDF64979674}"/>
              </a:ext>
            </a:extLst>
          </p:cNvPr>
          <p:cNvSpPr txBox="1"/>
          <p:nvPr/>
        </p:nvSpPr>
        <p:spPr>
          <a:xfrm>
            <a:off x="3542544" y="4376646"/>
            <a:ext cx="1418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gist:isAspectOf</a:t>
            </a:r>
            <a:endParaRPr lang="en-US" sz="16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4FF1544-B3CD-9533-904F-D68836117343}"/>
              </a:ext>
            </a:extLst>
          </p:cNvPr>
          <p:cNvSpPr txBox="1"/>
          <p:nvPr/>
        </p:nvSpPr>
        <p:spPr>
          <a:xfrm>
            <a:off x="2533071" y="453516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?aspect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B51EA1-2381-D0AC-7A16-A622CA2B2A7C}"/>
              </a:ext>
            </a:extLst>
          </p:cNvPr>
          <p:cNvSpPr txBox="1"/>
          <p:nvPr/>
        </p:nvSpPr>
        <p:spPr>
          <a:xfrm>
            <a:off x="5214303" y="4535165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?thing or ?magnitude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C498750-706D-F3AE-0A80-99128B09E32C}"/>
              </a:ext>
            </a:extLst>
          </p:cNvPr>
          <p:cNvCxnSpPr>
            <a:cxnSpLocks/>
            <a:stCxn id="72" idx="3"/>
            <a:endCxn id="73" idx="1"/>
          </p:cNvCxnSpPr>
          <p:nvPr/>
        </p:nvCxnSpPr>
        <p:spPr>
          <a:xfrm>
            <a:off x="3437486" y="4719831"/>
            <a:ext cx="17768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5E80A98-1DC9-18CA-95C9-8C77D53F4234}"/>
              </a:ext>
            </a:extLst>
          </p:cNvPr>
          <p:cNvSpPr/>
          <p:nvPr/>
        </p:nvSpPr>
        <p:spPr>
          <a:xfrm>
            <a:off x="8299622" y="384340"/>
            <a:ext cx="3587578" cy="5979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existing units and aspects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4B2CF1-836D-B8AB-60C6-2DE027BE6882}"/>
              </a:ext>
            </a:extLst>
          </p:cNvPr>
          <p:cNvSpPr txBox="1"/>
          <p:nvPr/>
        </p:nvSpPr>
        <p:spPr>
          <a:xfrm>
            <a:off x="1315364" y="5601568"/>
            <a:ext cx="977088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next slide shows there are 5 queries to help find aspects in 5 different parts of this overall pattern.</a:t>
            </a:r>
          </a:p>
        </p:txBody>
      </p:sp>
    </p:spTree>
    <p:extLst>
      <p:ext uri="{BB962C8B-B14F-4D97-AF65-F5344CB8AC3E}">
        <p14:creationId xmlns:p14="http://schemas.microsoft.com/office/powerpoint/2010/main" val="815853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24635</TotalTime>
  <Words>1723</Words>
  <Application>Microsoft Macintosh PowerPoint</Application>
  <PresentationFormat>Widescreen</PresentationFormat>
  <Paragraphs>353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Blackwood</dc:creator>
  <cp:lastModifiedBy>Rebecca Younes</cp:lastModifiedBy>
  <cp:revision>131</cp:revision>
  <cp:lastPrinted>2024-04-18T15:33:43Z</cp:lastPrinted>
  <dcterms:created xsi:type="dcterms:W3CDTF">2023-09-25T18:26:45Z</dcterms:created>
  <dcterms:modified xsi:type="dcterms:W3CDTF">2024-07-23T20:23:04Z</dcterms:modified>
</cp:coreProperties>
</file>